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4"/>
  </p:notesMasterIdLst>
  <p:handoutMasterIdLst>
    <p:handoutMasterId r:id="rId275"/>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925" r:id="rId26"/>
    <p:sldId id="656" r:id="rId27"/>
    <p:sldId id="657" r:id="rId28"/>
    <p:sldId id="658" r:id="rId29"/>
    <p:sldId id="662" r:id="rId30"/>
    <p:sldId id="659" r:id="rId31"/>
    <p:sldId id="660" r:id="rId32"/>
    <p:sldId id="661" r:id="rId33"/>
    <p:sldId id="663" r:id="rId34"/>
    <p:sldId id="665" r:id="rId35"/>
    <p:sldId id="666" r:id="rId36"/>
    <p:sldId id="667" r:id="rId37"/>
    <p:sldId id="670" r:id="rId38"/>
    <p:sldId id="671" r:id="rId39"/>
    <p:sldId id="669" r:id="rId40"/>
    <p:sldId id="672" r:id="rId41"/>
    <p:sldId id="673" r:id="rId42"/>
    <p:sldId id="674" r:id="rId43"/>
    <p:sldId id="675" r:id="rId44"/>
    <p:sldId id="676" r:id="rId45"/>
    <p:sldId id="677" r:id="rId46"/>
    <p:sldId id="678" r:id="rId47"/>
    <p:sldId id="679" r:id="rId48"/>
    <p:sldId id="680" r:id="rId49"/>
    <p:sldId id="681" r:id="rId50"/>
    <p:sldId id="682" r:id="rId51"/>
    <p:sldId id="683" r:id="rId52"/>
    <p:sldId id="684" r:id="rId53"/>
    <p:sldId id="686" r:id="rId54"/>
    <p:sldId id="687" r:id="rId55"/>
    <p:sldId id="688" r:id="rId56"/>
    <p:sldId id="689" r:id="rId57"/>
    <p:sldId id="705" r:id="rId58"/>
    <p:sldId id="685" r:id="rId59"/>
    <p:sldId id="858" r:id="rId60"/>
    <p:sldId id="861" r:id="rId61"/>
    <p:sldId id="862" r:id="rId62"/>
    <p:sldId id="900" r:id="rId63"/>
    <p:sldId id="901" r:id="rId64"/>
    <p:sldId id="863" r:id="rId65"/>
    <p:sldId id="864" r:id="rId66"/>
    <p:sldId id="865" r:id="rId67"/>
    <p:sldId id="866" r:id="rId68"/>
    <p:sldId id="867" r:id="rId69"/>
    <p:sldId id="868" r:id="rId70"/>
    <p:sldId id="869" r:id="rId71"/>
    <p:sldId id="870" r:id="rId72"/>
    <p:sldId id="871" r:id="rId73"/>
    <p:sldId id="872" r:id="rId74"/>
    <p:sldId id="873" r:id="rId75"/>
    <p:sldId id="874" r:id="rId76"/>
    <p:sldId id="885" r:id="rId77"/>
    <p:sldId id="895" r:id="rId78"/>
    <p:sldId id="896" r:id="rId79"/>
    <p:sldId id="897" r:id="rId80"/>
    <p:sldId id="898" r:id="rId81"/>
    <p:sldId id="891" r:id="rId82"/>
    <p:sldId id="899" r:id="rId83"/>
    <p:sldId id="893" r:id="rId84"/>
    <p:sldId id="894" r:id="rId85"/>
    <p:sldId id="781" r:id="rId86"/>
    <p:sldId id="782" r:id="rId87"/>
    <p:sldId id="783" r:id="rId88"/>
    <p:sldId id="784" r:id="rId89"/>
    <p:sldId id="785" r:id="rId90"/>
    <p:sldId id="786" r:id="rId91"/>
    <p:sldId id="787" r:id="rId92"/>
    <p:sldId id="788" r:id="rId93"/>
    <p:sldId id="789" r:id="rId94"/>
    <p:sldId id="815" r:id="rId95"/>
    <p:sldId id="795" r:id="rId96"/>
    <p:sldId id="816" r:id="rId97"/>
    <p:sldId id="796" r:id="rId98"/>
    <p:sldId id="817" r:id="rId99"/>
    <p:sldId id="802" r:id="rId100"/>
    <p:sldId id="803" r:id="rId101"/>
    <p:sldId id="804" r:id="rId102"/>
    <p:sldId id="805" r:id="rId103"/>
    <p:sldId id="806" r:id="rId104"/>
    <p:sldId id="807" r:id="rId105"/>
    <p:sldId id="808" r:id="rId106"/>
    <p:sldId id="818" r:id="rId107"/>
    <p:sldId id="809" r:id="rId108"/>
    <p:sldId id="810" r:id="rId109"/>
    <p:sldId id="811" r:id="rId110"/>
    <p:sldId id="812" r:id="rId111"/>
    <p:sldId id="813" r:id="rId112"/>
    <p:sldId id="814" r:id="rId113"/>
    <p:sldId id="857" r:id="rId114"/>
    <p:sldId id="836" r:id="rId115"/>
    <p:sldId id="902" r:id="rId116"/>
    <p:sldId id="903" r:id="rId117"/>
    <p:sldId id="904" r:id="rId118"/>
    <p:sldId id="838" r:id="rId119"/>
    <p:sldId id="839" r:id="rId120"/>
    <p:sldId id="840" r:id="rId121"/>
    <p:sldId id="841" r:id="rId122"/>
    <p:sldId id="842" r:id="rId123"/>
    <p:sldId id="843" r:id="rId124"/>
    <p:sldId id="844" r:id="rId125"/>
    <p:sldId id="845" r:id="rId126"/>
    <p:sldId id="846" r:id="rId127"/>
    <p:sldId id="847" r:id="rId128"/>
    <p:sldId id="848" r:id="rId129"/>
    <p:sldId id="849" r:id="rId130"/>
    <p:sldId id="850" r:id="rId131"/>
    <p:sldId id="851" r:id="rId132"/>
    <p:sldId id="852" r:id="rId133"/>
    <p:sldId id="853" r:id="rId134"/>
    <p:sldId id="854" r:id="rId135"/>
    <p:sldId id="855" r:id="rId136"/>
    <p:sldId id="856" r:id="rId137"/>
    <p:sldId id="859" r:id="rId138"/>
    <p:sldId id="860" r:id="rId139"/>
    <p:sldId id="651" r:id="rId140"/>
    <p:sldId id="621" r:id="rId141"/>
    <p:sldId id="690" r:id="rId142"/>
    <p:sldId id="691" r:id="rId143"/>
    <p:sldId id="624" r:id="rId144"/>
    <p:sldId id="625" r:id="rId145"/>
    <p:sldId id="626" r:id="rId146"/>
    <p:sldId id="627" r:id="rId147"/>
    <p:sldId id="628" r:id="rId148"/>
    <p:sldId id="835" r:id="rId149"/>
    <p:sldId id="630" r:id="rId150"/>
    <p:sldId id="692" r:id="rId151"/>
    <p:sldId id="631" r:id="rId152"/>
    <p:sldId id="632" r:id="rId153"/>
    <p:sldId id="693" r:id="rId154"/>
    <p:sldId id="724" r:id="rId155"/>
    <p:sldId id="652" r:id="rId156"/>
    <p:sldId id="633" r:id="rId157"/>
    <p:sldId id="634" r:id="rId158"/>
    <p:sldId id="635" r:id="rId159"/>
    <p:sldId id="636" r:id="rId160"/>
    <p:sldId id="637" r:id="rId161"/>
    <p:sldId id="638" r:id="rId162"/>
    <p:sldId id="639" r:id="rId163"/>
    <p:sldId id="640" r:id="rId164"/>
    <p:sldId id="694" r:id="rId165"/>
    <p:sldId id="914" r:id="rId166"/>
    <p:sldId id="695" r:id="rId167"/>
    <p:sldId id="696" r:id="rId168"/>
    <p:sldId id="713" r:id="rId169"/>
    <p:sldId id="697" r:id="rId170"/>
    <p:sldId id="698" r:id="rId171"/>
    <p:sldId id="714" r:id="rId172"/>
    <p:sldId id="715" r:id="rId173"/>
    <p:sldId id="716" r:id="rId174"/>
    <p:sldId id="707" r:id="rId175"/>
    <p:sldId id="708" r:id="rId176"/>
    <p:sldId id="709" r:id="rId177"/>
    <p:sldId id="710" r:id="rId178"/>
    <p:sldId id="711" r:id="rId179"/>
    <p:sldId id="712" r:id="rId180"/>
    <p:sldId id="704" r:id="rId181"/>
    <p:sldId id="699" r:id="rId182"/>
    <p:sldId id="701" r:id="rId183"/>
    <p:sldId id="702" r:id="rId184"/>
    <p:sldId id="700" r:id="rId185"/>
    <p:sldId id="703" r:id="rId186"/>
    <p:sldId id="706" r:id="rId187"/>
    <p:sldId id="717" r:id="rId188"/>
    <p:sldId id="718" r:id="rId189"/>
    <p:sldId id="719" r:id="rId190"/>
    <p:sldId id="653" r:id="rId191"/>
    <p:sldId id="641" r:id="rId192"/>
    <p:sldId id="642" r:id="rId193"/>
    <p:sldId id="643" r:id="rId194"/>
    <p:sldId id="720" r:id="rId195"/>
    <p:sldId id="721" r:id="rId196"/>
    <p:sldId id="722" r:id="rId197"/>
    <p:sldId id="830" r:id="rId198"/>
    <p:sldId id="644" r:id="rId199"/>
    <p:sldId id="723" r:id="rId200"/>
    <p:sldId id="645" r:id="rId201"/>
    <p:sldId id="646" r:id="rId202"/>
    <p:sldId id="922" r:id="rId203"/>
    <p:sldId id="647" r:id="rId204"/>
    <p:sldId id="648" r:id="rId205"/>
    <p:sldId id="725" r:id="rId206"/>
    <p:sldId id="726" r:id="rId207"/>
    <p:sldId id="727" r:id="rId208"/>
    <p:sldId id="732" r:id="rId209"/>
    <p:sldId id="736" r:id="rId210"/>
    <p:sldId id="733" r:id="rId211"/>
    <p:sldId id="734" r:id="rId212"/>
    <p:sldId id="735" r:id="rId213"/>
    <p:sldId id="829" r:id="rId214"/>
    <p:sldId id="728" r:id="rId215"/>
    <p:sldId id="729" r:id="rId216"/>
    <p:sldId id="730" r:id="rId217"/>
    <p:sldId id="731" r:id="rId218"/>
    <p:sldId id="737" r:id="rId219"/>
    <p:sldId id="738" r:id="rId220"/>
    <p:sldId id="739" r:id="rId221"/>
    <p:sldId id="755" r:id="rId222"/>
    <p:sldId id="756" r:id="rId223"/>
    <p:sldId id="742" r:id="rId224"/>
    <p:sldId id="655" r:id="rId225"/>
    <p:sldId id="833" r:id="rId226"/>
    <p:sldId id="834" r:id="rId227"/>
    <p:sldId id="905" r:id="rId228"/>
    <p:sldId id="906" r:id="rId229"/>
    <p:sldId id="907" r:id="rId230"/>
    <p:sldId id="908" r:id="rId231"/>
    <p:sldId id="909" r:id="rId232"/>
    <p:sldId id="918" r:id="rId233"/>
    <p:sldId id="911" r:id="rId234"/>
    <p:sldId id="740" r:id="rId235"/>
    <p:sldId id="741" r:id="rId236"/>
    <p:sldId id="743" r:id="rId237"/>
    <p:sldId id="744" r:id="rId238"/>
    <p:sldId id="745" r:id="rId239"/>
    <p:sldId id="746" r:id="rId240"/>
    <p:sldId id="747" r:id="rId241"/>
    <p:sldId id="748" r:id="rId242"/>
    <p:sldId id="749" r:id="rId243"/>
    <p:sldId id="750" r:id="rId244"/>
    <p:sldId id="751" r:id="rId245"/>
    <p:sldId id="752" r:id="rId246"/>
    <p:sldId id="763" r:id="rId247"/>
    <p:sldId id="910" r:id="rId248"/>
    <p:sldId id="912" r:id="rId249"/>
    <p:sldId id="913" r:id="rId250"/>
    <p:sldId id="915" r:id="rId251"/>
    <p:sldId id="916" r:id="rId252"/>
    <p:sldId id="917" r:id="rId253"/>
    <p:sldId id="923" r:id="rId254"/>
    <p:sldId id="919" r:id="rId255"/>
    <p:sldId id="921" r:id="rId256"/>
    <p:sldId id="924" r:id="rId257"/>
    <p:sldId id="753" r:id="rId258"/>
    <p:sldId id="754" r:id="rId259"/>
    <p:sldId id="823" r:id="rId260"/>
    <p:sldId id="758" r:id="rId261"/>
    <p:sldId id="759" r:id="rId262"/>
    <p:sldId id="760" r:id="rId263"/>
    <p:sldId id="762" r:id="rId264"/>
    <p:sldId id="761" r:id="rId265"/>
    <p:sldId id="764" r:id="rId266"/>
    <p:sldId id="766" r:id="rId267"/>
    <p:sldId id="920" r:id="rId268"/>
    <p:sldId id="767" r:id="rId269"/>
    <p:sldId id="768" r:id="rId270"/>
    <p:sldId id="773" r:id="rId271"/>
    <p:sldId id="772" r:id="rId272"/>
    <p:sldId id="770" r:id="rId273"/>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FFCC"/>
    <a:srgbClr val="FF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0" d="100"/>
          <a:sy n="120" d="100"/>
        </p:scale>
        <p:origin x="210" y="8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2021/10/27</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2021/10/27</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2021/10/27</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2021/10/27</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2021/10/27</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2021/10/27</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2021/10/27</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2021/10/27</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2021/10/27</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7.WMF"/><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3.wmf"/><Relationship Id="rId4" Type="http://schemas.openxmlformats.org/officeDocument/2006/relationships/image" Target="../media/image35.emf"/></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1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1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139.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14.W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37.WMF"/></Relationships>
</file>

<file path=ppt/slides/_rels/slide16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6.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37.WMF"/></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6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80.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1.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ja-JP" altLang="en-US" sz="3600" b="1" dirty="0" smtClean="0">
                <a:latin typeface="+mn-ea"/>
              </a:rPr>
              <a:t>プライベート版 </a:t>
            </a:r>
            <a:r>
              <a:rPr lang="ja-JP" altLang="en-US" sz="3600" b="1" dirty="0">
                <a:latin typeface="+mn-ea"/>
              </a:rPr>
              <a:t>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beta8preview6</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2021/10/27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beta8preview6</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beta8preview6</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beta8preview6</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a:t>
            </a:r>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beta8preview6</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beta8preview6</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beta8preview6</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11,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a:t>
            </a:r>
            <a:r>
              <a:rPr lang="en-US" altLang="ja-JP" sz="2000" dirty="0" smtClean="0"/>
              <a:t>11, Windows </a:t>
            </a:r>
            <a:r>
              <a:rPr lang="en-US" altLang="ja-JP" sz="2000" dirty="0"/>
              <a:t>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beta8preview6</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178</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179</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smtClean="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beta8preview6</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a:t>
            </a:r>
            <a:r>
              <a:rPr kumimoji="1" lang="ja-JP" altLang="en-US" sz="2400" dirty="0" smtClean="0"/>
              <a:t>履歴・既知の制限事項</a:t>
            </a:r>
            <a:r>
              <a:rPr kumimoji="1" lang="en-US" altLang="ja-JP" sz="2400" dirty="0" smtClean="0"/>
              <a:t>/</a:t>
            </a:r>
            <a:r>
              <a:rPr kumimoji="1" lang="ja-JP" altLang="en-US" sz="2400" dirty="0" smtClean="0"/>
              <a:t>仕様 </a:t>
            </a:r>
            <a:r>
              <a:rPr kumimoji="1" lang="en-US" altLang="ja-JP" sz="2400" dirty="0" smtClean="0"/>
              <a:t>(</a:t>
            </a:r>
            <a:r>
              <a:rPr kumimoji="1" lang="ja-JP" altLang="en-US" sz="2400" dirty="0" smtClean="0"/>
              <a:t>既知の制限事項はすべてのバージョンに対して適用されるものもあります。</a:t>
            </a:r>
            <a:r>
              <a:rPr kumimoji="1" lang="en-US" altLang="ja-JP" sz="2400" dirty="0" smtClean="0"/>
              <a:t>) </a:t>
            </a:r>
            <a:r>
              <a:rPr kumimoji="1" lang="ja-JP" altLang="en-US" sz="2400" dirty="0" smtClean="0"/>
              <a:t>は</a:t>
            </a:r>
            <a:r>
              <a:rPr kumimoji="1" lang="ja-JP" altLang="en-US" sz="2400" dirty="0" smtClean="0"/>
              <a:t>、以下の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a:t>
            </a:r>
            <a:r>
              <a:rPr kumimoji="1" lang="ja-JP" altLang="en-US" sz="2400" dirty="0" smtClean="0"/>
              <a:t>前</a:t>
            </a:r>
            <a:r>
              <a:rPr kumimoji="1" lang="en-US" altLang="ja-JP" sz="2400" dirty="0" smtClean="0"/>
              <a:t>/</a:t>
            </a:r>
            <a:r>
              <a:rPr kumimoji="1" lang="ja-JP" altLang="en-US" sz="2400" dirty="0" smtClean="0"/>
              <a:t>本ソフトウェアをご利用いただく前に</a:t>
            </a:r>
            <a:r>
              <a:rPr kumimoji="1" lang="ja-JP" altLang="en-US" sz="2400" dirty="0" smtClean="0"/>
              <a:t>、必ずご参照ください。</a:t>
            </a:r>
            <a:endParaRPr kumimoji="1" lang="en-US" altLang="ja-JP" sz="2400" dirty="0" smtClean="0"/>
          </a:p>
          <a:p>
            <a:pPr lvl="1"/>
            <a:r>
              <a:rPr lang="en-US" altLang="ja-JP" sz="2000" b="1" dirty="0" smtClean="0">
                <a:hlinkClick r:id="rId2"/>
              </a:rPr>
              <a:t>https</a:t>
            </a:r>
            <a:r>
              <a:rPr lang="en-US" altLang="ja-JP" sz="2000" b="1" dirty="0">
                <a:hlinkClick r:id="rId2"/>
              </a:rPr>
              <a:t>://</a:t>
            </a:r>
            <a:r>
              <a:rPr lang="en-US" altLang="ja-JP" sz="2000" b="1" dirty="0" smtClean="0">
                <a:hlinkClick r:id="rId2"/>
              </a:rPr>
              <a:t>github.com/IPA-CyberLab/IPA-DN-Ultra/blob/master/README.md</a:t>
            </a:r>
            <a:r>
              <a:rPr lang="en-US" altLang="ja-JP" sz="2000" b="1" dirty="0" smtClean="0"/>
              <a:t/>
            </a:r>
            <a:br>
              <a:rPr lang="en-US" altLang="ja-JP" sz="2000" b="1" dirty="0" smtClean="0"/>
            </a:br>
            <a:r>
              <a:rPr lang="ja-JP" altLang="en-US" sz="2000" b="1" dirty="0" smtClean="0"/>
              <a:t>制限事項</a:t>
            </a:r>
            <a:r>
              <a:rPr lang="en-US" altLang="ja-JP" sz="2000" b="1" dirty="0" smtClean="0"/>
              <a:t>/</a:t>
            </a:r>
            <a:r>
              <a:rPr lang="ja-JP" altLang="en-US" sz="2000" b="1" dirty="0" smtClean="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smtClean="0">
                <a:solidFill>
                  <a:schemeClr val="accent2">
                    <a:lumMod val="75000"/>
                  </a:schemeClr>
                </a:solidFill>
              </a:rPr>
              <a:t>本ドキュメントの特定の </a:t>
            </a:r>
            <a:r>
              <a:rPr lang="en-US" altLang="ja-JP" sz="1800" b="1" dirty="0" smtClean="0">
                <a:solidFill>
                  <a:schemeClr val="accent2">
                    <a:lumMod val="75000"/>
                  </a:schemeClr>
                </a:solidFill>
              </a:rPr>
              <a:t>2 </a:t>
            </a:r>
            <a:r>
              <a:rPr lang="ja-JP" altLang="en-US" sz="1800" b="1" dirty="0" err="1" smtClean="0">
                <a:solidFill>
                  <a:schemeClr val="accent2">
                    <a:lumMod val="75000"/>
                  </a:schemeClr>
                </a:solidFill>
              </a:rPr>
              <a:t>つの</a:t>
            </a:r>
            <a:r>
              <a:rPr lang="ja-JP" altLang="en-US" sz="1800" b="1" dirty="0" smtClean="0">
                <a:solidFill>
                  <a:schemeClr val="accent2">
                    <a:lumMod val="75000"/>
                  </a:schemeClr>
                </a:solidFill>
              </a:rPr>
              <a:t>バージョン間の変更履歴 </a:t>
            </a:r>
            <a:r>
              <a:rPr lang="en-US" altLang="ja-JP" sz="1800" b="1" dirty="0" smtClean="0">
                <a:solidFill>
                  <a:schemeClr val="accent2">
                    <a:lumMod val="75000"/>
                  </a:schemeClr>
                </a:solidFill>
              </a:rPr>
              <a:t>(</a:t>
            </a:r>
            <a:r>
              <a:rPr lang="ja-JP" altLang="en-US" sz="1800" b="1" dirty="0" smtClean="0">
                <a:solidFill>
                  <a:schemeClr val="accent2">
                    <a:lumMod val="75000"/>
                  </a:schemeClr>
                </a:solidFill>
              </a:rPr>
              <a:t>例</a:t>
            </a:r>
            <a:r>
              <a:rPr lang="en-US" altLang="ja-JP" sz="1800" b="1" dirty="0" smtClean="0">
                <a:solidFill>
                  <a:schemeClr val="accent2">
                    <a:lumMod val="75000"/>
                  </a:schemeClr>
                </a:solidFill>
              </a:rPr>
              <a:t>: 1 </a:t>
            </a:r>
            <a:r>
              <a:rPr lang="ja-JP" altLang="en-US" sz="1800" b="1" dirty="0" smtClean="0">
                <a:solidFill>
                  <a:schemeClr val="accent2">
                    <a:lumMod val="75000"/>
                  </a:schemeClr>
                </a:solidFill>
              </a:rPr>
              <a:t>つ前のバージョンから本バージョンまでの追加・変更内容</a:t>
            </a:r>
            <a:r>
              <a:rPr lang="en-US" altLang="ja-JP" sz="1800" b="1" dirty="0" smtClean="0">
                <a:solidFill>
                  <a:schemeClr val="accent2">
                    <a:lumMod val="75000"/>
                  </a:schemeClr>
                </a:solidFill>
              </a:rPr>
              <a:t>) </a:t>
            </a:r>
            <a:r>
              <a:rPr lang="ja-JP" altLang="en-US" sz="1800" b="1" dirty="0" smtClean="0">
                <a:solidFill>
                  <a:schemeClr val="accent2">
                    <a:lumMod val="75000"/>
                  </a:schemeClr>
                </a:solidFill>
              </a:rPr>
              <a:t>を表示することができます。</a:t>
            </a:r>
            <a:r>
              <a:rPr lang="ja-JP" altLang="en-US" sz="1800" dirty="0" smtClean="0">
                <a:solidFill>
                  <a:schemeClr val="accent2">
                    <a:lumMod val="75000"/>
                  </a:schemeClr>
                </a:solidFill>
              </a:rPr>
              <a:t>比較したい </a:t>
            </a:r>
            <a:r>
              <a:rPr lang="en-US" altLang="ja-JP" sz="1800" dirty="0" smtClean="0">
                <a:solidFill>
                  <a:schemeClr val="accent2">
                    <a:lumMod val="75000"/>
                  </a:schemeClr>
                </a:solidFill>
              </a:rPr>
              <a:t>2 </a:t>
            </a:r>
            <a:r>
              <a:rPr lang="ja-JP" altLang="en-US" sz="1800" dirty="0" err="1" smtClean="0">
                <a:solidFill>
                  <a:schemeClr val="accent2">
                    <a:lumMod val="75000"/>
                  </a:schemeClr>
                </a:solidFill>
              </a:rPr>
              <a:t>つの</a:t>
            </a:r>
            <a:r>
              <a:rPr lang="ja-JP" altLang="en-US" sz="1800" dirty="0" smtClean="0">
                <a:solidFill>
                  <a:schemeClr val="accent2">
                    <a:lumMod val="75000"/>
                  </a:schemeClr>
                </a:solidFill>
              </a:rPr>
              <a:t>バージョンの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 </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ファイル</a:t>
            </a:r>
            <a:r>
              <a:rPr lang="en-US" altLang="ja-JP" sz="1800" dirty="0" smtClean="0">
                <a:solidFill>
                  <a:schemeClr val="accent2">
                    <a:lumMod val="75000"/>
                  </a:schemeClr>
                </a:solidFill>
              </a:rPr>
              <a:t>) </a:t>
            </a:r>
            <a:r>
              <a:rPr lang="ja-JP" altLang="en-US" sz="1800" dirty="0" smtClean="0">
                <a:solidFill>
                  <a:schemeClr val="accent2">
                    <a:lumMod val="75000"/>
                  </a:schemeClr>
                </a:solidFill>
              </a:rPr>
              <a:t>をローカル端末にダウンロードし、新しい側の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ファイルを開いてから「校閲」→「比較」で古い側の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ファイルを指定してください。すると、</a:t>
            </a:r>
            <a:r>
              <a:rPr lang="en-US" altLang="ja-JP" sz="1800" dirty="0" smtClean="0">
                <a:solidFill>
                  <a:schemeClr val="accent2">
                    <a:lumMod val="75000"/>
                  </a:schemeClr>
                </a:solidFill>
              </a:rPr>
              <a:t>2 </a:t>
            </a:r>
            <a:r>
              <a:rPr lang="ja-JP" altLang="en-US" sz="1800" dirty="0" smtClean="0">
                <a:solidFill>
                  <a:schemeClr val="accent2">
                    <a:lumMod val="75000"/>
                  </a:schemeClr>
                </a:solidFill>
              </a:rPr>
              <a:t>つの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ファイルの間の差分の部分にマークが付いて変更点が表示されます。</a:t>
            </a:r>
            <a:r>
              <a:rPr lang="en-US" altLang="ja-JP" sz="1800" dirty="0" smtClean="0">
                <a:solidFill>
                  <a:schemeClr val="accent2">
                    <a:lumMod val="75000"/>
                  </a:schemeClr>
                </a:solidFill>
              </a:rPr>
              <a:t>(</a:t>
            </a:r>
            <a:r>
              <a:rPr lang="ja-JP" altLang="en-US" sz="1800" dirty="0" smtClean="0">
                <a:solidFill>
                  <a:schemeClr val="accent2">
                    <a:lumMod val="75000"/>
                  </a:schemeClr>
                </a:solidFill>
              </a:rPr>
              <a:t>追加 </a:t>
            </a:r>
            <a:r>
              <a:rPr lang="en-US" altLang="ja-JP" sz="1800" dirty="0" smtClean="0">
                <a:solidFill>
                  <a:schemeClr val="accent2">
                    <a:lumMod val="75000"/>
                  </a:schemeClr>
                </a:solidFill>
              </a:rPr>
              <a:t>/ </a:t>
            </a:r>
            <a:r>
              <a:rPr lang="ja-JP" altLang="en-US" sz="1800" dirty="0" smtClean="0">
                <a:solidFill>
                  <a:schemeClr val="accent2">
                    <a:lumMod val="75000"/>
                  </a:schemeClr>
                </a:solidFill>
              </a:rPr>
              <a:t>削除操作が逆に表示される場合があります。これは、</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の仕様です。</a:t>
            </a:r>
            <a:r>
              <a:rPr lang="en-US" altLang="ja-JP" sz="1800" dirty="0" smtClean="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smtClean="0"/>
              <a:t>ThinGate.ini </a:t>
            </a:r>
            <a:r>
              <a:rPr kumimoji="1" lang="ja-JP" altLang="en-US" dirty="0" smtClean="0"/>
              <a:t>設定ファイルの「</a:t>
            </a:r>
            <a:r>
              <a:rPr kumimoji="1" lang="en-US" altLang="ja-JP" dirty="0" err="1" smtClean="0"/>
              <a:t>SaveLog</a:t>
            </a:r>
            <a:r>
              <a:rPr kumimoji="1" lang="ja-JP" altLang="en-US" dirty="0" smtClean="0"/>
              <a:t>」 </a:t>
            </a:r>
            <a:r>
              <a:rPr kumimoji="1" lang="en-US" altLang="ja-JP" dirty="0" smtClean="0"/>
              <a:t>(</a:t>
            </a:r>
            <a:r>
              <a:rPr kumimoji="1" lang="ja-JP" altLang="en-US" dirty="0" smtClean="0"/>
              <a:t>デフォルト値</a:t>
            </a:r>
            <a:r>
              <a:rPr kumimoji="1" lang="en-US" altLang="ja-JP" dirty="0" smtClean="0"/>
              <a:t>: 0) </a:t>
            </a:r>
            <a:r>
              <a:rPr kumimoji="1" lang="ja-JP" altLang="en-US" dirty="0" smtClean="0"/>
              <a:t>を 「</a:t>
            </a:r>
            <a:r>
              <a:rPr kumimoji="1" lang="en-US" altLang="ja-JP" dirty="0" smtClean="0"/>
              <a:t>1</a:t>
            </a:r>
            <a:r>
              <a:rPr kumimoji="1" lang="ja-JP" altLang="en-US" dirty="0" smtClean="0"/>
              <a:t>」に設定することにより、</a:t>
            </a:r>
            <a:r>
              <a:rPr kumimoji="1" lang="en-US" altLang="ja-JP" dirty="0" err="1" smtClean="0"/>
              <a:t>thingate</a:t>
            </a:r>
            <a:r>
              <a:rPr kumimoji="1" lang="en-US" altLang="ja-JP" dirty="0" smtClean="0"/>
              <a:t> </a:t>
            </a:r>
            <a:r>
              <a:rPr kumimoji="1" lang="ja-JP" altLang="en-US" dirty="0" smtClean="0"/>
              <a:t>プログラムファイルと同一のディレクトリ上に「</a:t>
            </a:r>
            <a:r>
              <a:rPr kumimoji="1" lang="en-US" altLang="ja-JP" dirty="0" err="1" smtClean="0"/>
              <a:t>gate_log</a:t>
            </a:r>
            <a:r>
              <a:rPr kumimoji="1" lang="ja-JP" altLang="en-US" dirty="0" smtClean="0"/>
              <a:t>」というディレクトリが作成され、同ディレクトリに中継ゲートウェイの詳細な動作状況を記録するためのデバッグログが自動保存されるようになる。</a:t>
            </a:r>
            <a:endParaRPr kumimoji="1" lang="en-US" altLang="ja-JP" dirty="0" smtClean="0"/>
          </a:p>
          <a:p>
            <a:pPr>
              <a:lnSpc>
                <a:spcPct val="120000"/>
              </a:lnSpc>
            </a:pPr>
            <a:r>
              <a:rPr lang="ja-JP" altLang="en-US" dirty="0" smtClean="0"/>
              <a:t>デバッグログを保存</a:t>
            </a:r>
            <a:r>
              <a:rPr lang="ja-JP" altLang="en-US" dirty="0"/>
              <a:t>する場合、ディスク容量が逼迫するリスクがあるので、注意すること。構築者の責任で、古いログを自動削除すること</a:t>
            </a:r>
            <a:r>
              <a:rPr lang="ja-JP" altLang="en-US" dirty="0" smtClean="0"/>
              <a:t>。</a:t>
            </a:r>
            <a:endParaRPr lang="en-US" altLang="ja-JP" dirty="0" smtClean="0"/>
          </a:p>
          <a:p>
            <a:pPr>
              <a:lnSpc>
                <a:spcPct val="120000"/>
              </a:lnSpc>
            </a:pPr>
            <a:r>
              <a:rPr lang="ja-JP" altLang="en-US" dirty="0" smtClean="0"/>
              <a:t>多数のユーザーが頻繁に接続 </a:t>
            </a:r>
            <a:r>
              <a:rPr lang="en-US" altLang="ja-JP" dirty="0" smtClean="0"/>
              <a:t>/ </a:t>
            </a:r>
            <a:r>
              <a:rPr lang="ja-JP" altLang="en-US" dirty="0" smtClean="0"/>
              <a:t>切断を繰り返すような中継ゲートウェイの場合、</a:t>
            </a:r>
            <a:r>
              <a:rPr lang="en-US" altLang="ja-JP" dirty="0" err="1" smtClean="0"/>
              <a:t>SaveLog</a:t>
            </a:r>
            <a:r>
              <a:rPr lang="en-US" altLang="ja-JP" dirty="0" smtClean="0"/>
              <a:t> </a:t>
            </a:r>
            <a:r>
              <a:rPr lang="ja-JP" altLang="en-US" dirty="0" smtClean="0"/>
              <a:t>を </a:t>
            </a:r>
            <a:r>
              <a:rPr lang="en-US" altLang="ja-JP" dirty="0" smtClean="0"/>
              <a:t>1 </a:t>
            </a:r>
            <a:r>
              <a:rPr lang="ja-JP" altLang="en-US" dirty="0" smtClean="0"/>
              <a:t>に設定すると、大量のログファイルが生成され、動作パフォーマンスに影響が発生する場合がある。</a:t>
            </a:r>
            <a:r>
              <a:rPr lang="en-US" altLang="ja-JP" dirty="0" err="1" smtClean="0"/>
              <a:t>SaveLog</a:t>
            </a:r>
            <a:r>
              <a:rPr lang="en-US" altLang="ja-JP" dirty="0" smtClean="0"/>
              <a:t> </a:t>
            </a:r>
            <a:r>
              <a:rPr lang="ja-JP" altLang="en-US" dirty="0" smtClean="0"/>
              <a:t>は、何らかのトラブルシューティングが必要な場合にのみ </a:t>
            </a:r>
            <a:r>
              <a:rPr lang="en-US" altLang="ja-JP" dirty="0" smtClean="0"/>
              <a:t>1 </a:t>
            </a:r>
            <a:r>
              <a:rPr lang="ja-JP" altLang="en-US" dirty="0" smtClean="0"/>
              <a:t>にし、それ以外の場合は </a:t>
            </a:r>
            <a:r>
              <a:rPr lang="en-US" altLang="ja-JP" dirty="0" smtClean="0"/>
              <a:t>0 </a:t>
            </a:r>
            <a:r>
              <a:rPr lang="ja-JP" altLang="en-US" dirty="0" smtClean="0"/>
              <a:t>で運用することを推奨する。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8-7B. </a:t>
            </a:r>
            <a:r>
              <a:rPr kumimoji="1" lang="ja-JP" altLang="en-US" dirty="0" smtClean="0"/>
              <a:t>中継ゲートウェイのデバッグログの出力</a:t>
            </a:r>
            <a:endParaRPr kumimoji="1" lang="ja-JP" altLang="en-US" dirty="0"/>
          </a:p>
        </p:txBody>
      </p:sp>
    </p:spTree>
    <p:extLst>
      <p:ext uri="{BB962C8B-B14F-4D97-AF65-F5344CB8AC3E}">
        <p14:creationId xmlns:p14="http://schemas.microsoft.com/office/powerpoint/2010/main" val="14324352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smtClean="0"/>
              <a:t>本手順書のここまでのページでは、コントローラの </a:t>
            </a:r>
            <a:r>
              <a:rPr lang="en-US" altLang="ja-JP" sz="1800" dirty="0" smtClean="0"/>
              <a:t>IPv4 </a:t>
            </a:r>
            <a:r>
              <a:rPr lang="ja-JP" altLang="en-US" sz="1800" dirty="0" smtClean="0"/>
              <a:t>アドレスそのものを指定して設定ファイル等を記載してきた。</a:t>
            </a:r>
            <a:r>
              <a:rPr lang="en-US" altLang="ja-JP" sz="1800" dirty="0" smtClean="0"/>
              <a:t>IPv4 </a:t>
            </a:r>
            <a:r>
              <a:rPr lang="ja-JP" altLang="en-US" sz="1800" dirty="0" smtClean="0"/>
              <a:t>アドレスを記載するべき部分には、代わりに、</a:t>
            </a:r>
            <a:r>
              <a:rPr lang="en-US" altLang="ja-JP" sz="1800" dirty="0" smtClean="0"/>
              <a:t>DNS FQDN </a:t>
            </a:r>
            <a:r>
              <a:rPr lang="ja-JP" altLang="en-US" sz="1800" dirty="0" smtClean="0"/>
              <a:t>を記載することも可能である。</a:t>
            </a:r>
          </a:p>
          <a:p>
            <a:pPr lvl="1"/>
            <a:r>
              <a:rPr lang="ja-JP" altLang="en-US" sz="1400" dirty="0" smtClean="0"/>
              <a:t>メリット</a:t>
            </a:r>
            <a:r>
              <a:rPr lang="en-US" altLang="ja-JP" sz="1400" dirty="0" smtClean="0"/>
              <a:t>: </a:t>
            </a:r>
            <a:r>
              <a:rPr lang="ja-JP" altLang="en-US" sz="1200" dirty="0" smtClean="0"/>
              <a:t>将来のいずれかのコントローラの </a:t>
            </a:r>
            <a:r>
              <a:rPr lang="en-US" altLang="ja-JP" sz="1200" dirty="0" smtClean="0"/>
              <a:t>IPv4 </a:t>
            </a:r>
            <a:r>
              <a:rPr lang="ja-JP" altLang="en-US" sz="1200" dirty="0" smtClean="0"/>
              <a:t>アドレスの変更に対応できる。</a:t>
            </a:r>
            <a:endParaRPr lang="en-US" altLang="ja-JP" sz="1200" dirty="0" smtClean="0"/>
          </a:p>
          <a:p>
            <a:pPr lvl="1"/>
            <a:r>
              <a:rPr lang="ja-JP" altLang="en-US" sz="1400" dirty="0" smtClean="0"/>
              <a:t>デメリット</a:t>
            </a:r>
            <a:r>
              <a:rPr lang="en-US" altLang="ja-JP" sz="1400" dirty="0" smtClean="0"/>
              <a:t>: </a:t>
            </a:r>
            <a:r>
              <a:rPr lang="ja-JP" altLang="en-US" sz="1200" dirty="0" smtClean="0"/>
              <a:t>安定した </a:t>
            </a:r>
            <a:r>
              <a:rPr lang="en-US" altLang="ja-JP" sz="1200" dirty="0" smtClean="0"/>
              <a:t>DNS </a:t>
            </a:r>
            <a:r>
              <a:rPr lang="ja-JP" altLang="en-US" sz="1200" dirty="0" smtClean="0"/>
              <a:t>ゾーンの用意やホストの定義が必要となる。また、何らかの原因で </a:t>
            </a:r>
            <a:r>
              <a:rPr lang="en-US" altLang="ja-JP" sz="1200" dirty="0" smtClean="0"/>
              <a:t>DNS </a:t>
            </a:r>
            <a:r>
              <a:rPr lang="ja-JP" altLang="en-US" sz="1200" dirty="0" smtClean="0"/>
              <a:t>がダウンした場合に、通信が不能になる。</a:t>
            </a:r>
            <a:endParaRPr lang="en-US" altLang="ja-JP" sz="1200" dirty="0" smtClean="0"/>
          </a:p>
          <a:p>
            <a:r>
              <a:rPr lang="ja-JP" altLang="en-US" sz="1800" dirty="0" smtClean="0"/>
              <a:t>アプリケーション </a:t>
            </a:r>
            <a:r>
              <a:rPr lang="en-US" altLang="ja-JP" sz="1800" dirty="0" smtClean="0"/>
              <a:t>-&gt; </a:t>
            </a:r>
            <a:r>
              <a:rPr lang="ja-JP" altLang="en-US" sz="1800" dirty="0" smtClean="0"/>
              <a:t>各コントローラ の接続において、</a:t>
            </a:r>
            <a:r>
              <a:rPr lang="en-US" altLang="ja-JP" sz="1800" dirty="0" smtClean="0"/>
              <a:t>DNS FQDN </a:t>
            </a:r>
            <a:r>
              <a:rPr lang="ja-JP" altLang="en-US" sz="1800" dirty="0" smtClean="0"/>
              <a:t>を指定することができる。</a:t>
            </a:r>
            <a:endParaRPr lang="en-US" altLang="ja-JP" sz="1800" dirty="0" smtClean="0"/>
          </a:p>
          <a:p>
            <a:pPr lvl="1"/>
            <a:r>
              <a:rPr lang="ja-JP" altLang="en-US" sz="1400" dirty="0" smtClean="0"/>
              <a:t>アプリケーション側では、</a:t>
            </a:r>
            <a:r>
              <a:rPr kumimoji="1" lang="ja-JP" altLang="en-US" sz="1400" dirty="0" smtClean="0"/>
              <a:t>「</a:t>
            </a:r>
            <a:r>
              <a:rPr lang="en-US" altLang="ja-JP" sz="1400" dirty="0" smtClean="0"/>
              <a:t>6-4</a:t>
            </a:r>
            <a:r>
              <a:rPr lang="ja-JP" altLang="en-US" sz="1400" dirty="0" smtClean="0"/>
              <a:t>」および「</a:t>
            </a:r>
            <a:r>
              <a:rPr lang="en-US" altLang="ja-JP" sz="1400" dirty="0" smtClean="0"/>
              <a:t>7-8</a:t>
            </a:r>
            <a:r>
              <a:rPr lang="ja-JP" altLang="en-US" sz="1400" dirty="0" smtClean="0"/>
              <a:t>」で </a:t>
            </a:r>
            <a:r>
              <a:rPr lang="en-US" altLang="ja-JP" sz="1400" dirty="0" smtClean="0"/>
              <a:t>EntryPoint.dat </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
            </a:r>
            <a:br>
              <a:rPr lang="en-US" altLang="ja-JP" sz="1400" dirty="0" smtClean="0"/>
            </a:br>
            <a:r>
              <a:rPr lang="ja-JP" altLang="en-US" sz="1400" dirty="0" smtClean="0"/>
              <a:t>例</a:t>
            </a:r>
            <a:r>
              <a:rPr lang="en-US" altLang="ja-JP" sz="1400" dirty="0" smtClean="0"/>
              <a:t>: </a:t>
            </a:r>
            <a:r>
              <a:rPr lang="en-US" altLang="ja-JP" sz="1400" b="1" dirty="0" smtClean="0">
                <a:solidFill>
                  <a:schemeClr val="accent6">
                    <a:lumMod val="75000"/>
                  </a:schemeClr>
                </a:solidFill>
              </a:rPr>
              <a:t>https://</a:t>
            </a:r>
            <a:r>
              <a:rPr lang="en-US" altLang="ja-JP" sz="1400" b="1" dirty="0" smtClean="0">
                <a:solidFill>
                  <a:srgbClr val="FF0000"/>
                </a:solidFill>
              </a:rPr>
              <a:t>abc.example.org</a:t>
            </a:r>
            <a:r>
              <a:rPr lang="en-US" altLang="ja-JP" sz="1400" b="1" dirty="0" smtClean="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smtClean="0">
              <a:solidFill>
                <a:schemeClr val="accent6">
                  <a:lumMod val="75000"/>
                </a:schemeClr>
              </a:solidFill>
            </a:endParaRPr>
          </a:p>
          <a:p>
            <a:pPr lvl="2"/>
            <a:r>
              <a:rPr lang="ja-JP" altLang="en-US" sz="1200" dirty="0" smtClean="0"/>
              <a:t>長期的に利用される可能性があるサービスを構築するときは、</a:t>
            </a:r>
            <a:r>
              <a:rPr lang="en-US" altLang="ja-JP" sz="1200" dirty="0" smtClean="0"/>
              <a:t>IP </a:t>
            </a:r>
            <a:r>
              <a:rPr lang="ja-JP" altLang="en-US" sz="1200" dirty="0" smtClean="0"/>
              <a:t>アドレス直打ちではなく、</a:t>
            </a:r>
            <a:r>
              <a:rPr lang="en-US" altLang="ja-JP" sz="1200" dirty="0" smtClean="0"/>
              <a:t>DNS </a:t>
            </a:r>
            <a:r>
              <a:rPr lang="ja-JP" altLang="en-US" sz="1200" dirty="0" smtClean="0"/>
              <a:t>名による運用を推奨する。</a:t>
            </a:r>
            <a:endParaRPr lang="en-US" altLang="ja-JP" sz="1200" dirty="0" smtClean="0"/>
          </a:p>
          <a:p>
            <a:r>
              <a:rPr lang="ja-JP" altLang="en-US" sz="1800" dirty="0" smtClean="0"/>
              <a:t>中継ゲートウェイ </a:t>
            </a:r>
            <a:r>
              <a:rPr lang="en-US" altLang="ja-JP" sz="1800" dirty="0" smtClean="0"/>
              <a:t>-&gt; </a:t>
            </a:r>
            <a:r>
              <a:rPr lang="ja-JP" altLang="en-US" sz="1800" dirty="0" smtClean="0"/>
              <a:t>コントローラ の接続において、</a:t>
            </a:r>
            <a:r>
              <a:rPr lang="en-US" altLang="ja-JP" sz="1800" dirty="0" smtClean="0"/>
              <a:t>DNS </a:t>
            </a:r>
            <a:r>
              <a:rPr lang="en-US" altLang="ja-JP" sz="1800" dirty="0"/>
              <a:t>FQDN </a:t>
            </a:r>
            <a:r>
              <a:rPr lang="ja-JP" altLang="en-US" sz="1800" dirty="0"/>
              <a:t>を指定することができる</a:t>
            </a:r>
            <a:r>
              <a:rPr lang="ja-JP" altLang="en-US" sz="1800" dirty="0" smtClean="0"/>
              <a:t>。</a:t>
            </a:r>
            <a:endParaRPr lang="en-US" altLang="ja-JP" sz="1800" dirty="0" smtClean="0"/>
          </a:p>
          <a:p>
            <a:pPr lvl="1"/>
            <a:r>
              <a:rPr lang="ja-JP" altLang="en-US" sz="1400" dirty="0" smtClean="0"/>
              <a:t>中継ゲートウェイ側では、「</a:t>
            </a:r>
            <a:r>
              <a:rPr lang="en-US" altLang="ja-JP" sz="1400" dirty="0" smtClean="0"/>
              <a:t>5-4</a:t>
            </a:r>
            <a:r>
              <a:rPr lang="ja-JP" altLang="en-US" sz="1400" dirty="0" smtClean="0"/>
              <a:t>」で「</a:t>
            </a:r>
            <a:r>
              <a:rPr lang="en-US" altLang="ja-JP" sz="1400" dirty="0" smtClean="0"/>
              <a:t>ThinGate.ini</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(2 </a:t>
            </a:r>
            <a:r>
              <a:rPr lang="ja-JP" altLang="en-US" sz="1400" dirty="0" smtClean="0"/>
              <a:t>台以上コントローラがある場合も同様</a:t>
            </a:r>
            <a:r>
              <a:rPr lang="en-US" altLang="ja-JP" sz="1400" dirty="0" smtClean="0"/>
              <a:t>)</a:t>
            </a:r>
            <a:br>
              <a:rPr lang="en-US" altLang="ja-JP" sz="1400" dirty="0" smtClean="0"/>
            </a:br>
            <a:r>
              <a:rPr lang="ja-JP" altLang="en-US" sz="1400" dirty="0" smtClean="0"/>
              <a:t>例</a:t>
            </a:r>
            <a:r>
              <a:rPr lang="en-US" altLang="ja-JP" sz="1400" dirty="0" smtClean="0"/>
              <a:t>: </a:t>
            </a:r>
            <a:r>
              <a:rPr lang="en-US" altLang="ja-JP" sz="1400" b="1" dirty="0" err="1" smtClean="0">
                <a:solidFill>
                  <a:schemeClr val="accent6">
                    <a:lumMod val="75000"/>
                  </a:schemeClr>
                </a:solidFill>
              </a:rPr>
              <a:t>ControllerUrl</a:t>
            </a:r>
            <a:r>
              <a:rPr lang="en-US" altLang="ja-JP" sz="1400" b="1" dirty="0" smtClean="0">
                <a:solidFill>
                  <a:schemeClr val="accent6">
                    <a:lumMod val="75000"/>
                  </a:schemeClr>
                </a:solidFill>
              </a:rPr>
              <a:t>         </a:t>
            </a:r>
            <a:r>
              <a:rPr lang="en-US" altLang="ja-JP" sz="1400" b="1" dirty="0">
                <a:solidFill>
                  <a:schemeClr val="accent6">
                    <a:lumMod val="75000"/>
                  </a:schemeClr>
                </a:solidFill>
              </a:rPr>
              <a:t>http</a:t>
            </a:r>
            <a:r>
              <a:rPr lang="en-US" altLang="ja-JP" sz="1400" b="1" dirty="0" smtClean="0">
                <a:solidFill>
                  <a:schemeClr val="accent6">
                    <a:lumMod val="75000"/>
                  </a:schemeClr>
                </a:solidFill>
              </a:rPr>
              <a:t>://</a:t>
            </a:r>
            <a:r>
              <a:rPr lang="en-US" altLang="ja-JP" sz="1400" b="1" dirty="0">
                <a:solidFill>
                  <a:srgbClr val="FF0000"/>
                </a:solidFill>
              </a:rPr>
              <a:t>abc.example.org</a:t>
            </a:r>
            <a:r>
              <a:rPr lang="en-US" altLang="ja-JP" sz="1400" b="1" dirty="0" smtClean="0">
                <a:solidFill>
                  <a:schemeClr val="accent6">
                    <a:lumMod val="75000"/>
                  </a:schemeClr>
                </a:solidFill>
              </a:rPr>
              <a:t>:88/thincontrol/</a:t>
            </a:r>
          </a:p>
          <a:p>
            <a:pPr lvl="2"/>
            <a:r>
              <a:rPr lang="ja-JP" altLang="en-US" sz="1200" dirty="0" smtClean="0"/>
              <a:t>長期的</a:t>
            </a:r>
            <a:r>
              <a:rPr lang="ja-JP" altLang="en-US" sz="1200" dirty="0"/>
              <a:t>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r>
              <a:rPr lang="ja-JP" altLang="en-US" sz="1200" dirty="0" smtClean="0"/>
              <a:t>。</a:t>
            </a:r>
            <a:endParaRPr lang="en-US" altLang="ja-JP" sz="1200" dirty="0" smtClean="0"/>
          </a:p>
          <a:p>
            <a:r>
              <a:rPr lang="ja-JP" altLang="en-US" sz="2000" dirty="0" smtClean="0"/>
              <a:t>各コントローラ → データベースのリモート接続 </a:t>
            </a:r>
            <a:r>
              <a:rPr lang="en-US" altLang="ja-JP" sz="2000" dirty="0" smtClean="0"/>
              <a:t>(</a:t>
            </a:r>
            <a:r>
              <a:rPr lang="ja-JP" altLang="en-US" sz="2000" dirty="0" smtClean="0"/>
              <a:t>独立データベースサーバーの場合</a:t>
            </a:r>
            <a:r>
              <a:rPr lang="en-US" altLang="ja-JP" sz="2000" dirty="0" smtClean="0"/>
              <a:t>) </a:t>
            </a:r>
            <a:r>
              <a:rPr lang="ja-JP" altLang="en-US" sz="2000" dirty="0" smtClean="0"/>
              <a:t>において、</a:t>
            </a:r>
            <a:r>
              <a:rPr lang="en-US" altLang="ja-JP" sz="2000" dirty="0"/>
              <a:t> DNS FQDN </a:t>
            </a:r>
            <a:r>
              <a:rPr lang="ja-JP" altLang="en-US" sz="2000" dirty="0"/>
              <a:t>を指定することができる。</a:t>
            </a:r>
            <a:endParaRPr lang="en-US" altLang="ja-JP" sz="2000" dirty="0"/>
          </a:p>
          <a:p>
            <a:pPr lvl="1"/>
            <a:r>
              <a:rPr lang="ja-JP" altLang="en-US" sz="1400" dirty="0" smtClean="0"/>
              <a:t>データベースがコントローラとは異なるホストにある場合、各コントローラ側では、「</a:t>
            </a:r>
            <a:r>
              <a:rPr lang="en-US" altLang="ja-JP" sz="1400" dirty="0" smtClean="0"/>
              <a:t>7-6</a:t>
            </a:r>
            <a:r>
              <a:rPr lang="ja-JP" altLang="en-US" sz="1400" dirty="0" smtClean="0"/>
              <a:t>」の </a:t>
            </a:r>
            <a:r>
              <a:rPr lang="en-US" altLang="ja-JP" sz="1400" dirty="0" smtClean="0"/>
              <a:t>DB </a:t>
            </a:r>
            <a:r>
              <a:rPr lang="ja-JP" altLang="en-US" sz="1400" dirty="0" smtClean="0"/>
              <a:t>接続文字列のサンプルとして </a:t>
            </a:r>
            <a:r>
              <a:rPr lang="en-US" altLang="ja-JP" sz="1400" dirty="0" smtClean="0"/>
              <a:t>IPv4 </a:t>
            </a:r>
            <a:r>
              <a:rPr lang="ja-JP" altLang="en-US" sz="1400" dirty="0" smtClean="0"/>
              <a:t>アドレスを指定していた部分について、代わりに </a:t>
            </a:r>
            <a:r>
              <a:rPr lang="en-US" altLang="ja-JP" sz="1400" dirty="0" smtClean="0"/>
              <a:t>DNS </a:t>
            </a:r>
            <a:r>
              <a:rPr lang="ja-JP" altLang="en-US" sz="1400" dirty="0"/>
              <a:t>名を指定することも可能で</a:t>
            </a:r>
            <a:r>
              <a:rPr lang="ja-JP" altLang="en-US" sz="1400" dirty="0" smtClean="0"/>
              <a:t>ある。</a:t>
            </a:r>
            <a:endParaRPr lang="en-US" altLang="ja-JP" sz="1400" dirty="0" smtClean="0"/>
          </a:p>
          <a:p>
            <a:pPr lvl="1"/>
            <a:endParaRPr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smtClean="0"/>
              <a:t>【</a:t>
            </a:r>
            <a:r>
              <a:rPr lang="ja-JP" altLang="en-US" sz="800" dirty="0" smtClean="0"/>
              <a:t>ご注意</a:t>
            </a:r>
            <a:r>
              <a:rPr lang="en-US" altLang="ja-JP" sz="800" dirty="0" smtClean="0"/>
              <a:t>】</a:t>
            </a:r>
            <a:r>
              <a:rPr lang="ja-JP" altLang="en-US" sz="800" dirty="0" smtClean="0"/>
              <a:t> 現在</a:t>
            </a:r>
            <a:r>
              <a:rPr lang="ja-JP" altLang="en-US" sz="800" dirty="0"/>
              <a:t>のシン・テレワークシステムのコントローラおよび中継ゲートウェイは、グローバル </a:t>
            </a:r>
            <a:r>
              <a:rPr lang="en-US" altLang="ja-JP" sz="800" dirty="0"/>
              <a:t>IPv4 </a:t>
            </a:r>
            <a:r>
              <a:rPr lang="ja-JP" altLang="en-US" sz="800" dirty="0"/>
              <a:t>アドレスを用いて運用することを想定</a:t>
            </a:r>
            <a:r>
              <a:rPr lang="ja-JP" altLang="en-US" sz="800" dirty="0" smtClean="0"/>
              <a:t>して開発されています</a:t>
            </a:r>
            <a:r>
              <a:rPr lang="ja-JP" altLang="en-US" sz="800" dirty="0"/>
              <a:t>。</a:t>
            </a:r>
          </a:p>
          <a:p>
            <a:r>
              <a:rPr lang="en-US" altLang="ja-JP" sz="800" dirty="0" smtClean="0"/>
              <a:t>(</a:t>
            </a:r>
            <a:r>
              <a:rPr lang="ja-JP" altLang="en-US" sz="800" dirty="0" smtClean="0"/>
              <a:t>ユーザーは、</a:t>
            </a:r>
            <a:r>
              <a:rPr lang="en-US" altLang="ja-JP" sz="800" dirty="0" smtClean="0"/>
              <a:t>IPv6 </a:t>
            </a:r>
            <a:r>
              <a:rPr lang="ja-JP" altLang="en-US" sz="800" dirty="0"/>
              <a:t>環境から</a:t>
            </a:r>
            <a:r>
              <a:rPr lang="ja-JP" altLang="en-US" sz="800" dirty="0" smtClean="0"/>
              <a:t>でも、</a:t>
            </a:r>
            <a:r>
              <a:rPr lang="en-US" altLang="ja-JP" sz="800" dirty="0" err="1" smtClean="0"/>
              <a:t>IPoE</a:t>
            </a:r>
            <a:r>
              <a:rPr lang="en-US" altLang="ja-JP" sz="800" dirty="0" smtClean="0"/>
              <a:t> </a:t>
            </a:r>
            <a:r>
              <a:rPr lang="ja-JP" altLang="en-US" sz="800" dirty="0" smtClean="0"/>
              <a:t>方式のトンネル技術、または</a:t>
            </a:r>
            <a:r>
              <a:rPr lang="en-US" altLang="ja-JP" sz="800" dirty="0" smtClean="0"/>
              <a:t>DNS64/NAT64 </a:t>
            </a:r>
            <a:r>
              <a:rPr lang="ja-JP" altLang="en-US" sz="800" dirty="0" smtClean="0"/>
              <a:t>経由で</a:t>
            </a:r>
            <a:r>
              <a:rPr lang="ja-JP" altLang="en-US" sz="800" dirty="0"/>
              <a:t>利用可能ですが、コントローラおよび中継</a:t>
            </a:r>
            <a:r>
              <a:rPr lang="ja-JP" altLang="en-US" sz="800"/>
              <a:t>ゲートウェイ</a:t>
            </a:r>
            <a:r>
              <a:rPr lang="ja-JP" altLang="en-US" sz="800" smtClean="0"/>
              <a:t>そのものには、グローバル </a:t>
            </a:r>
            <a:r>
              <a:rPr lang="en-US" altLang="ja-JP" sz="800" dirty="0"/>
              <a:t>IPv4 </a:t>
            </a:r>
            <a:r>
              <a:rPr lang="ja-JP" altLang="en-US" sz="800" dirty="0"/>
              <a:t>アドレスを割り当てる必要があります。</a:t>
            </a:r>
            <a:r>
              <a:rPr lang="en-US" altLang="ja-JP" sz="800" dirty="0" smtClean="0"/>
              <a:t>) </a:t>
            </a:r>
            <a:r>
              <a:rPr lang="ja-JP" altLang="en-US" sz="800" dirty="0" smtClean="0"/>
              <a:t>また</a:t>
            </a:r>
            <a:r>
              <a:rPr lang="ja-JP" altLang="en-US" sz="800" dirty="0"/>
              <a:t>、コントローラおよび中継ゲートウェイで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r>
              <a:rPr lang="ja-JP" altLang="en-US" sz="800" dirty="0" smtClean="0"/>
              <a:t>。</a:t>
            </a:r>
            <a:endParaRPr lang="ja-JP" altLang="en-US" sz="800" dirty="0"/>
          </a:p>
        </p:txBody>
      </p:sp>
    </p:spTree>
    <p:extLst>
      <p:ext uri="{BB962C8B-B14F-4D97-AF65-F5344CB8AC3E}">
        <p14:creationId xmlns:p14="http://schemas.microsoft.com/office/powerpoint/2010/main" val="806171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a:t>
            </a: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万ユーザー以上を有するが、ちょうど </a:t>
            </a:r>
            <a:r>
              <a:rPr lang="en-US" altLang="ja-JP" sz="2000" dirty="0" smtClean="0"/>
              <a:t>10 </a:t>
            </a:r>
            <a:r>
              <a:rPr lang="ja-JP" altLang="en-US" sz="2000" dirty="0" smtClean="0"/>
              <a:t>万ユーザー時において、データベースのサイズは約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11 / 10 /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11 / 10 / 8.1 /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lang="ja-JP" altLang="en-US" sz="1600" dirty="0" smtClean="0"/>
              <a:t>コントローラ、中継サーバー、</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コントローラおよび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smtClean="0"/>
              <a:t>バックアップ</a:t>
            </a:r>
            <a:endParaRPr kumimoji="1" lang="en-US" altLang="ja-JP" dirty="0" smtClean="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a:t>
            </a:r>
            <a:r>
              <a:rPr lang="ja-JP" altLang="en-US" dirty="0" smtClean="0"/>
              <a:t>時に、一から立ち上げる場合でも、コントローラまたは</a:t>
            </a:r>
            <a:r>
              <a:rPr lang="ja-JP" altLang="en-US" dirty="0"/>
              <a:t>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バックアップしておきたい場合もある。サービス運用者がそのように考える場合は、コントローラ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バックアップする。</a:t>
            </a:r>
            <a:endParaRPr lang="ja-JP" altLang="en-US"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ja-JP" altLang="en-US" sz="1600" dirty="0" smtClean="0"/>
              <a:t>「</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smtClean="0"/>
              <a:t>9-10. </a:t>
            </a:r>
            <a:r>
              <a:rPr kumimoji="1" lang="ja-JP" altLang="en-US" sz="3600" dirty="0" smtClean="0"/>
              <a:t>コントローラ、</a:t>
            </a:r>
            <a:r>
              <a:rPr kumimoji="1" lang="en-US" altLang="ja-JP" sz="3600" dirty="0" smtClean="0"/>
              <a:t>HTML5 </a:t>
            </a:r>
            <a:r>
              <a:rPr kumimoji="1" lang="ja-JP" altLang="en-US" sz="3600" dirty="0" smtClean="0"/>
              <a:t>版 </a:t>
            </a:r>
            <a:r>
              <a:rPr kumimoji="1" lang="en-US" altLang="ja-JP" sz="3600" dirty="0" smtClean="0"/>
              <a:t>Web </a:t>
            </a:r>
            <a:r>
              <a:rPr kumimoji="1" lang="ja-JP" altLang="en-US" sz="3600" dirty="0" smtClean="0"/>
              <a:t>クライアント用 </a:t>
            </a:r>
            <a:r>
              <a:rPr kumimoji="1" lang="en-US" altLang="ja-JP" sz="3600" dirty="0" smtClean="0"/>
              <a:t>Web </a:t>
            </a:r>
            <a:r>
              <a:rPr kumimoji="1" lang="ja-JP" altLang="en-US" sz="3600" dirty="0" smtClean="0"/>
              <a:t>サーバーおよび中継ゲートウェイのバックアップ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ClientCertificateValidatorAsync</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smtClean="0"/>
              <a:t>ソフトウェアの</a:t>
            </a:r>
            <a:r>
              <a:rPr lang="ja-JP" altLang="en-US" sz="2400" dirty="0"/>
              <a:t>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r>
              <a:rPr lang="en-US" altLang="ja-JP" sz="2400" dirty="0"/>
              <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2"/>
              </a:rPr>
              <a:t>https://github.com/IPA-CyberLab/IPA-DN-Ultra/blob/master/README.md</a:t>
            </a:r>
            <a:r>
              <a:rPr lang="en-US" altLang="ja-JP" sz="2000" b="1" dirty="0"/>
              <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r>
              <a:rPr lang="ja-JP" altLang="en-US" sz="2000" b="1" dirty="0" smtClean="0"/>
              <a:t>。</a:t>
            </a:r>
            <a:endParaRPr lang="en-US" altLang="ja-JP" sz="2000" b="1" dirty="0" smtClean="0"/>
          </a:p>
          <a:p>
            <a:r>
              <a:rPr lang="ja-JP" altLang="en-US" sz="2400" dirty="0" smtClean="0"/>
              <a:t>既知の制限事項</a:t>
            </a:r>
            <a:r>
              <a:rPr lang="en-US" altLang="ja-JP" sz="2400" dirty="0" smtClean="0"/>
              <a:t>/</a:t>
            </a:r>
            <a:r>
              <a:rPr lang="ja-JP" altLang="en-US" sz="2400" dirty="0" smtClean="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smtClean="0"/>
          </a:p>
          <a:p>
            <a:pPr lvl="1"/>
            <a:r>
              <a:rPr lang="ja-JP" altLang="en-US" sz="2000" dirty="0" smtClean="0"/>
              <a:t>たとえば、上記 </a:t>
            </a:r>
            <a:r>
              <a:rPr lang="en-US" altLang="ja-JP" sz="2000" dirty="0" smtClean="0"/>
              <a:t>README </a:t>
            </a:r>
            <a:r>
              <a:rPr lang="ja-JP" altLang="en-US" sz="2000" dirty="0" smtClean="0"/>
              <a:t>ファイルに記載のあるとおり、「ユーザーモード リモートデスクトップ」において「</a:t>
            </a:r>
            <a:r>
              <a:rPr lang="ja-JP" altLang="en-US" sz="2000" dirty="0" err="1" smtClean="0"/>
              <a:t>かな</a:t>
            </a:r>
            <a:r>
              <a:rPr lang="ja-JP" altLang="en-US" sz="2000" dirty="0" smtClean="0"/>
              <a:t>入力」を行なう際に、特定の文字が入力できないという制限事項があります。この制限事項を回避するためには、ユーザーはその文字を入力する際に一時的に「ローマ字入力」にモードを変更したり、</a:t>
            </a:r>
            <a:r>
              <a:rPr lang="ja-JP" altLang="en-US" sz="2000" dirty="0"/>
              <a:t> 「ユーザーモード リモートデスクトップ</a:t>
            </a:r>
            <a:r>
              <a:rPr lang="ja-JP" altLang="en-US" sz="2000" dirty="0" smtClean="0"/>
              <a:t>」ではなく「システムモード</a:t>
            </a:r>
            <a:r>
              <a:rPr lang="ja-JP" altLang="en-US" sz="2000" dirty="0"/>
              <a:t> </a:t>
            </a:r>
            <a:r>
              <a:rPr lang="ja-JP" altLang="en-US" sz="2000" dirty="0" smtClean="0"/>
              <a:t>リモートデスクトップ」を使用したりする等の回避策を自ら講じる必要があります。</a:t>
            </a: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2-9. </a:t>
            </a:r>
            <a:r>
              <a:rPr kumimoji="1" lang="ja-JP" altLang="en-US" dirty="0" smtClean="0"/>
              <a:t>既知の制限事項</a:t>
            </a:r>
            <a:r>
              <a:rPr kumimoji="1" lang="en-US" altLang="ja-JP" dirty="0" smtClean="0"/>
              <a:t>/</a:t>
            </a:r>
            <a:r>
              <a:rPr kumimoji="1" lang="ja-JP" altLang="en-US" dirty="0" smtClean="0"/>
              <a:t>仕様について</a:t>
            </a:r>
            <a:endParaRPr kumimoji="1" lang="ja-JP" altLang="en-US" dirty="0"/>
          </a:p>
        </p:txBody>
      </p:sp>
    </p:spTree>
    <p:extLst>
      <p:ext uri="{BB962C8B-B14F-4D97-AF65-F5344CB8AC3E}">
        <p14:creationId xmlns:p14="http://schemas.microsoft.com/office/powerpoint/2010/main" val="276916702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a:t>
            </a:r>
            <a:r>
              <a:rPr lang="ja-JP" altLang="en-US" sz="1400" b="1" dirty="0">
                <a:solidFill>
                  <a:srgbClr val="FF0000"/>
                </a:solidFill>
              </a:rPr>
              <a:t>する</a:t>
            </a:r>
            <a:r>
              <a:rPr lang="ja-JP" altLang="en-US" sz="1400" b="1" dirty="0" smtClean="0">
                <a:solidFill>
                  <a:srgbClr val="FF0000"/>
                </a:solidFill>
              </a:rPr>
              <a:t>。</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 </a:t>
            </a:r>
            <a:r>
              <a:rPr kumimoji="1" lang="en-US" altLang="ja-JP" sz="1400" b="1" dirty="0" smtClean="0">
                <a:solidFill>
                  <a:srgbClr val="FF0000"/>
                </a:solidFill>
              </a:rPr>
              <a:t>(</a:t>
            </a:r>
            <a:r>
              <a:rPr kumimoji="1" lang="ja-JP" altLang="en-US" sz="1400" b="1" dirty="0" smtClean="0">
                <a:solidFill>
                  <a:srgbClr val="FF0000"/>
                </a:solidFill>
              </a:rPr>
              <a:t>→ これ</a:t>
            </a:r>
            <a:r>
              <a:rPr kumimoji="1" lang="ja-JP" altLang="en-US" sz="1400" b="1" smtClean="0">
                <a:solidFill>
                  <a:srgbClr val="FF0000"/>
                </a:solidFill>
              </a:rPr>
              <a:t>は、「</a:t>
            </a:r>
            <a:r>
              <a:rPr kumimoji="1" lang="en-US" altLang="ja-JP" sz="1400" b="1" dirty="0" smtClean="0">
                <a:solidFill>
                  <a:srgbClr val="FF0000"/>
                </a:solidFill>
              </a:rPr>
              <a:t>9-13B</a:t>
            </a:r>
            <a:r>
              <a:rPr kumimoji="1" lang="ja-JP" altLang="en-US" sz="1400" b="1" dirty="0" smtClean="0">
                <a:solidFill>
                  <a:srgbClr val="FF0000"/>
                </a:solidFill>
              </a:rPr>
              <a:t>」で説明されている目的で使用されるドメイン名である。</a:t>
            </a:r>
            <a:r>
              <a:rPr kumimoji="1" lang="en-US" altLang="ja-JP" sz="1400" b="1" dirty="0" smtClean="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r>
              <a:rPr lang="ja-JP" altLang="en-US" sz="1400" b="1" dirty="0" smtClean="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smtClean="0"/>
              <a:t>9-13 </a:t>
            </a:r>
            <a:r>
              <a:rPr kumimoji="1" lang="ja-JP" altLang="en-US" sz="1800" dirty="0" smtClean="0"/>
              <a:t>で述べた「</a:t>
            </a:r>
            <a:r>
              <a:rPr kumimoji="1" lang="en-US" altLang="ja-JP" sz="1800" dirty="0" smtClean="0"/>
              <a:t>websocket.jp</a:t>
            </a:r>
            <a:r>
              <a:rPr kumimoji="1" lang="ja-JP" altLang="en-US" sz="1800" dirty="0" smtClean="0"/>
              <a:t>」のデフォルト</a:t>
            </a:r>
            <a:r>
              <a:rPr lang="ja-JP" altLang="en-US" sz="1800" dirty="0"/>
              <a:t>の</a:t>
            </a:r>
            <a:r>
              <a:rPr lang="ja-JP" altLang="en-US" sz="1800" dirty="0" smtClean="0"/>
              <a:t>サンプルインフラは、</a:t>
            </a:r>
            <a:r>
              <a:rPr lang="en-US" altLang="ja-JP" sz="1800" dirty="0" smtClean="0"/>
              <a:t>HTML5 </a:t>
            </a:r>
            <a:r>
              <a:rPr lang="ja-JP" altLang="en-US" sz="1800" dirty="0" smtClean="0"/>
              <a:t>版 </a:t>
            </a:r>
            <a:r>
              <a:rPr lang="en-US" altLang="ja-JP" sz="1800" dirty="0" smtClean="0"/>
              <a:t>Web </a:t>
            </a:r>
            <a:r>
              <a:rPr lang="ja-JP" altLang="en-US" sz="1800" dirty="0" smtClean="0"/>
              <a:t>クライアントの </a:t>
            </a:r>
            <a:r>
              <a:rPr lang="en-US" altLang="ja-JP" sz="1800" dirty="0" err="1" smtClean="0"/>
              <a:t>WebSocket</a:t>
            </a:r>
            <a:r>
              <a:rPr lang="en-US" altLang="ja-JP" sz="1800" dirty="0" smtClean="0"/>
              <a:t> </a:t>
            </a:r>
            <a:r>
              <a:rPr lang="ja-JP" altLang="en-US" sz="1800" dirty="0" smtClean="0"/>
              <a:t>通信の確立目的でも使用されているが、同時に、通常の </a:t>
            </a:r>
            <a:r>
              <a:rPr lang="en-US" altLang="ja-JP" sz="1800" dirty="0" smtClean="0"/>
              <a:t>Win32 </a:t>
            </a:r>
            <a:r>
              <a:rPr lang="ja-JP" altLang="en-US" sz="1800" dirty="0" smtClean="0"/>
              <a:t>版アプリケーションの通信においても、内部的に利用されている。具体的には、コントローラ → 中継ゲートウェイのリダイレクションの際において、リダイレクト先の </a:t>
            </a:r>
            <a:r>
              <a:rPr lang="en-US" altLang="ja-JP" sz="1800" dirty="0" smtClean="0"/>
              <a:t>IPv4 </a:t>
            </a:r>
            <a:r>
              <a:rPr lang="ja-JP" altLang="en-US" sz="1800" dirty="0" smtClean="0"/>
              <a:t>アドレスをダイレクトに指定すると、</a:t>
            </a:r>
            <a:r>
              <a:rPr lang="en-US" altLang="ja-JP" sz="1800" dirty="0" smtClean="0"/>
              <a:t>NTT </a:t>
            </a:r>
            <a:r>
              <a:rPr lang="ja-JP" altLang="en-US" sz="1800" dirty="0" smtClean="0"/>
              <a:t>ドコモの </a:t>
            </a:r>
            <a:r>
              <a:rPr lang="en-US" altLang="ja-JP" sz="1800" dirty="0" smtClean="0"/>
              <a:t>IPv6 SS </a:t>
            </a:r>
            <a:r>
              <a:rPr lang="ja-JP" altLang="en-US" sz="1800" dirty="0" smtClean="0"/>
              <a:t>等の </a:t>
            </a:r>
            <a:r>
              <a:rPr lang="en-US" altLang="ja-JP" sz="1800" dirty="0" smtClean="0"/>
              <a:t>NAT64/DNS64 </a:t>
            </a:r>
            <a:r>
              <a:rPr lang="ja-JP" altLang="en-US" sz="1800" dirty="0" smtClean="0"/>
              <a:t>環境において正常に通信することができないことから、リダイレクト先 </a:t>
            </a:r>
            <a:r>
              <a:rPr lang="en-US" altLang="ja-JP" sz="1800" dirty="0" smtClean="0"/>
              <a:t>IPv4 </a:t>
            </a:r>
            <a:r>
              <a:rPr lang="ja-JP" altLang="en-US" sz="1800" dirty="0" smtClean="0"/>
              <a:t>アドレスの代わりに、その </a:t>
            </a:r>
            <a:r>
              <a:rPr lang="en-US" altLang="ja-JP" sz="1800" dirty="0" smtClean="0"/>
              <a:t>IPv4 </a:t>
            </a:r>
            <a:r>
              <a:rPr lang="ja-JP" altLang="en-US" sz="1800" dirty="0" smtClean="0"/>
              <a:t>アドレスを埋め込んだ </a:t>
            </a:r>
            <a:r>
              <a:rPr lang="en-US" altLang="ja-JP" sz="1800" dirty="0" smtClean="0"/>
              <a:t>DNS FQDN </a:t>
            </a:r>
            <a:r>
              <a:rPr lang="ja-JP" altLang="en-US" sz="1800" dirty="0" smtClean="0"/>
              <a:t>を使用し、</a:t>
            </a:r>
            <a:r>
              <a:rPr lang="en-US" altLang="ja-JP" sz="1800" dirty="0" smtClean="0"/>
              <a:t>DNS64 </a:t>
            </a:r>
            <a:r>
              <a:rPr lang="ja-JP" altLang="en-US" sz="1800" dirty="0" smtClean="0"/>
              <a:t>によって透過的にそのアドレスを </a:t>
            </a:r>
            <a:r>
              <a:rPr lang="en-US" altLang="ja-JP" sz="1800" dirty="0" smtClean="0"/>
              <a:t>NAT64 </a:t>
            </a:r>
            <a:r>
              <a:rPr lang="ja-JP" altLang="en-US" sz="1800" dirty="0" smtClean="0"/>
              <a:t>アドレスに変換してもらうような仕組みを実現しているのである。</a:t>
            </a:r>
            <a:endParaRPr lang="en-US" altLang="ja-JP" sz="1800" dirty="0" smtClean="0"/>
          </a:p>
          <a:p>
            <a:pPr>
              <a:lnSpc>
                <a:spcPct val="100000"/>
              </a:lnSpc>
            </a:pPr>
            <a:r>
              <a:rPr kumimoji="1" lang="ja-JP" altLang="en-US" sz="1800" dirty="0" smtClean="0"/>
              <a:t>これを実現するため、</a:t>
            </a:r>
            <a:r>
              <a:rPr kumimoji="1" lang="en-US" altLang="ja-JP" sz="1800" dirty="0" smtClean="0"/>
              <a:t>IPv4 </a:t>
            </a:r>
            <a:r>
              <a:rPr kumimoji="1" lang="ja-JP" altLang="en-US" sz="1800" dirty="0" smtClean="0"/>
              <a:t>→ </a:t>
            </a:r>
            <a:r>
              <a:rPr lang="en-US" altLang="ja-JP" sz="1800" dirty="0" smtClean="0"/>
              <a:t>DNS FQDN </a:t>
            </a:r>
            <a:r>
              <a:rPr lang="ja-JP" altLang="en-US" sz="1800" dirty="0" smtClean="0"/>
              <a:t>のアドレス自動生成</a:t>
            </a:r>
            <a:r>
              <a:rPr lang="ja-JP" altLang="en-US" sz="1800" dirty="0"/>
              <a:t>に</a:t>
            </a:r>
            <a:r>
              <a:rPr lang="ja-JP" altLang="en-US" sz="1800" dirty="0" smtClean="0"/>
              <a:t>「</a:t>
            </a:r>
            <a:r>
              <a:rPr lang="en-US" altLang="ja-JP" sz="1800" dirty="0" smtClean="0"/>
              <a:t>websocket.jp</a:t>
            </a:r>
            <a:r>
              <a:rPr lang="ja-JP" altLang="en-US" sz="1800" dirty="0"/>
              <a:t>」サンプルワイルドカード </a:t>
            </a:r>
            <a:r>
              <a:rPr lang="en-US" altLang="ja-JP" sz="1800" dirty="0"/>
              <a:t>DNS </a:t>
            </a:r>
            <a:r>
              <a:rPr lang="ja-JP" altLang="en-US" sz="1800" dirty="0" smtClean="0"/>
              <a:t>インフラを利用している。</a:t>
            </a:r>
            <a:endParaRPr lang="en-US" altLang="ja-JP" sz="1800" dirty="0" smtClean="0"/>
          </a:p>
          <a:p>
            <a:pPr>
              <a:lnSpc>
                <a:spcPct val="100000"/>
              </a:lnSpc>
            </a:pPr>
            <a:r>
              <a:rPr kumimoji="1" lang="en-US" altLang="ja-JP" sz="1800" dirty="0" smtClean="0"/>
              <a:t>9-13 </a:t>
            </a:r>
            <a:r>
              <a:rPr kumimoji="1" lang="ja-JP" altLang="en-US" sz="1800" dirty="0" smtClean="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smtClean="0"/>
          </a:p>
          <a:p>
            <a:pPr>
              <a:lnSpc>
                <a:spcPct val="100000"/>
              </a:lnSpc>
            </a:pPr>
            <a:r>
              <a:rPr kumimoji="1" lang="ja-JP" altLang="en-US" sz="1800" dirty="0" smtClean="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smtClean="0"/>
              <a:t>インフラが停止した場合は、</a:t>
            </a:r>
            <a:r>
              <a:rPr lang="ja-JP" altLang="en-US" sz="1800" dirty="0"/>
              <a:t>通常の </a:t>
            </a:r>
            <a:r>
              <a:rPr lang="en-US" altLang="ja-JP" sz="1800" dirty="0"/>
              <a:t>Win32 </a:t>
            </a:r>
            <a:r>
              <a:rPr lang="ja-JP" altLang="en-US" sz="1800" dirty="0"/>
              <a:t>版アプリケーションの通信において</a:t>
            </a:r>
            <a:r>
              <a:rPr lang="ja-JP" altLang="en-US" sz="1800" dirty="0" smtClean="0"/>
              <a:t>も、</a:t>
            </a:r>
            <a:r>
              <a:rPr lang="ja-JP" altLang="en-US" sz="1800" dirty="0"/>
              <a:t>コントローラ → 中継ゲートウェイのリダイレクションの際において、</a:t>
            </a:r>
            <a:r>
              <a:rPr lang="ja-JP" altLang="en-US" sz="1800" dirty="0" smtClean="0"/>
              <a:t>リダイレクトに失敗することになる。</a:t>
            </a:r>
          </a:p>
          <a:p>
            <a:pPr>
              <a:lnSpc>
                <a:spcPct val="100000"/>
              </a:lnSpc>
            </a:pPr>
            <a:r>
              <a:rPr kumimoji="1" lang="ja-JP" altLang="en-US" sz="1800" dirty="0" smtClean="0"/>
              <a:t>そこで、</a:t>
            </a:r>
            <a:r>
              <a:rPr kumimoji="1" lang="en-US" altLang="ja-JP" sz="1800" dirty="0" smtClean="0"/>
              <a:t>9-13</a:t>
            </a:r>
            <a:r>
              <a:rPr kumimoji="1" lang="ja-JP" altLang="en-US" sz="1800" dirty="0" smtClean="0"/>
              <a:t> の注意事項と同様</a:t>
            </a:r>
            <a:r>
              <a:rPr lang="ja-JP" altLang="en-US" sz="1800" dirty="0"/>
              <a:t>に</a:t>
            </a:r>
            <a:r>
              <a:rPr lang="ja-JP" altLang="en-US" sz="1800" dirty="0" smtClean="0"/>
              <a:t>、</a:t>
            </a:r>
            <a:r>
              <a:rPr lang="ja-JP" altLang="en-US" sz="1800" dirty="0"/>
              <a:t>本番システムにおいては</a:t>
            </a:r>
            <a:r>
              <a:rPr lang="ja-JP" altLang="en-US" sz="1800" dirty="0" smtClean="0"/>
              <a:t>、仮に「</a:t>
            </a:r>
            <a:r>
              <a:rPr lang="en-US" altLang="ja-JP" sz="1800" dirty="0"/>
              <a:t> HTML5 </a:t>
            </a:r>
            <a:r>
              <a:rPr lang="ja-JP" altLang="en-US" sz="1800" dirty="0"/>
              <a:t>版 </a:t>
            </a:r>
            <a:r>
              <a:rPr lang="en-US" altLang="ja-JP" sz="1800" dirty="0"/>
              <a:t>Web </a:t>
            </a:r>
            <a:r>
              <a:rPr lang="ja-JP" altLang="en-US" sz="1800" dirty="0" smtClean="0"/>
              <a:t>クライアント用 </a:t>
            </a:r>
            <a:r>
              <a:rPr lang="en-US" altLang="ja-JP" sz="1800" dirty="0" smtClean="0"/>
              <a:t>Web </a:t>
            </a:r>
            <a:r>
              <a:rPr lang="ja-JP" altLang="en-US" sz="1800" dirty="0" smtClean="0"/>
              <a:t>サーバー」を構築する予定がなく、</a:t>
            </a:r>
            <a:r>
              <a:rPr lang="ja-JP" altLang="en-US" sz="1800" dirty="0"/>
              <a:t>通常の </a:t>
            </a:r>
            <a:r>
              <a:rPr lang="en-US" altLang="ja-JP" sz="1800" dirty="0"/>
              <a:t>Win32 </a:t>
            </a:r>
            <a:r>
              <a:rPr lang="ja-JP" altLang="en-US" sz="1800" dirty="0"/>
              <a:t>版アプリケーションの</a:t>
            </a:r>
            <a:r>
              <a:rPr lang="ja-JP" altLang="en-US" sz="1800" dirty="0" smtClean="0"/>
              <a:t>通信のみを利用する場合であっても、システム</a:t>
            </a:r>
            <a:r>
              <a:rPr lang="ja-JP" altLang="en-US" sz="1800" dirty="0"/>
              <a:t>構築者は、</a:t>
            </a:r>
            <a:r>
              <a:rPr lang="en-US" altLang="ja-JP" sz="1800" dirty="0"/>
              <a:t> </a:t>
            </a:r>
            <a:r>
              <a:rPr lang="ja-JP" altLang="en-US" sz="1800" dirty="0" smtClean="0"/>
              <a:t>ワイルドカード </a:t>
            </a:r>
            <a:r>
              <a:rPr lang="en-US" altLang="ja-JP" sz="1800" dirty="0"/>
              <a:t>DNS </a:t>
            </a:r>
            <a:r>
              <a:rPr lang="ja-JP" altLang="en-US" sz="1800" dirty="0" smtClean="0"/>
              <a:t>サーバー </a:t>
            </a:r>
            <a:r>
              <a:rPr lang="en-US" altLang="ja-JP" sz="1800" dirty="0" smtClean="0"/>
              <a:t>(SSL </a:t>
            </a:r>
            <a:r>
              <a:rPr lang="ja-JP" altLang="en-US" sz="1800" dirty="0"/>
              <a:t>証明書</a:t>
            </a:r>
            <a:r>
              <a:rPr lang="ja-JP" altLang="en-US" sz="1800" dirty="0" smtClean="0"/>
              <a:t>インフラは不要である</a:t>
            </a:r>
            <a:r>
              <a:rPr lang="en-US" altLang="ja-JP" sz="1800" dirty="0" smtClean="0"/>
              <a:t>) </a:t>
            </a:r>
            <a:r>
              <a:rPr lang="ja-JP" altLang="en-US" sz="1800" dirty="0" smtClean="0"/>
              <a:t>の</a:t>
            </a:r>
            <a:r>
              <a:rPr lang="ja-JP" altLang="en-US" sz="1800" dirty="0"/>
              <a:t>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a:t>
            </a:r>
            <a:r>
              <a:rPr lang="ja-JP" altLang="en-US" sz="1800" dirty="0" smtClean="0"/>
              <a:t>円程度</a:t>
            </a:r>
            <a:r>
              <a:rPr lang="ja-JP" altLang="en-US" sz="1800" dirty="0"/>
              <a:t>である。</a:t>
            </a:r>
            <a:endParaRPr lang="en-US" altLang="ja-JP" sz="1800" dirty="0"/>
          </a:p>
          <a:p>
            <a:pPr>
              <a:lnSpc>
                <a:spcPct val="100000"/>
              </a:lnSpc>
            </a:pPr>
            <a:r>
              <a:rPr lang="ja-JP" altLang="en-US" sz="1800" dirty="0" smtClean="0"/>
              <a:t>独自</a:t>
            </a:r>
            <a:r>
              <a:rPr lang="ja-JP" altLang="en-US" sz="1800" dirty="0"/>
              <a:t>の</a:t>
            </a:r>
            <a:r>
              <a:rPr lang="ja-JP" altLang="en-US" sz="1800" dirty="0" smtClean="0"/>
              <a:t>「ワイルドカード </a:t>
            </a:r>
            <a:r>
              <a:rPr lang="en-US" altLang="ja-JP" sz="1800" dirty="0"/>
              <a:t>DNS </a:t>
            </a:r>
            <a:r>
              <a:rPr lang="ja-JP" altLang="en-US" sz="1800" dirty="0" smtClean="0"/>
              <a:t>サーバー」</a:t>
            </a:r>
            <a:r>
              <a:rPr lang="ja-JP" altLang="en-US" sz="1800" dirty="0"/>
              <a:t>の自前構築</a:t>
            </a:r>
            <a:r>
              <a:rPr lang="ja-JP" altLang="en-US" sz="1800" dirty="0" smtClean="0"/>
              <a:t>手順は、「</a:t>
            </a:r>
            <a:r>
              <a:rPr lang="en-US" altLang="ja-JP" sz="1800" dirty="0" smtClean="0"/>
              <a:t>9-13</a:t>
            </a:r>
            <a:r>
              <a:rPr lang="ja-JP" altLang="en-US" sz="1800" dirty="0" smtClean="0"/>
              <a:t>」の </a:t>
            </a:r>
            <a:r>
              <a:rPr lang="en-US" altLang="ja-JP" sz="1800" dirty="0" smtClean="0"/>
              <a:t>(3) </a:t>
            </a:r>
            <a:r>
              <a:rPr lang="ja-JP" altLang="en-US" sz="1800" dirty="0" smtClean="0"/>
              <a:t>と同一でよい。また、「</a:t>
            </a:r>
            <a:r>
              <a:rPr lang="en-US" altLang="ja-JP" sz="1800" dirty="0"/>
              <a:t> </a:t>
            </a:r>
            <a:r>
              <a:rPr lang="en-US" altLang="ja-JP" sz="1800" dirty="0" err="1" smtClean="0"/>
              <a:t>IPA_DN_WildCardDnsServer</a:t>
            </a:r>
            <a:r>
              <a:rPr lang="ja-JP" altLang="en-US" sz="1800" dirty="0" smtClean="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smtClean="0"/>
              <a:t>9-13B. </a:t>
            </a:r>
            <a:r>
              <a:rPr kumimoji="1" lang="ja-JP" altLang="en-US" sz="2000" dirty="0" smtClean="0"/>
              <a:t>「</a:t>
            </a:r>
            <a:r>
              <a:rPr kumimoji="1" lang="en-US" altLang="ja-JP" sz="2000" dirty="0" smtClean="0"/>
              <a:t>websocket.jp</a:t>
            </a:r>
            <a:r>
              <a:rPr kumimoji="1" lang="ja-JP" altLang="en-US" sz="2000" dirty="0" smtClean="0"/>
              <a:t>」サンプルワイルドカード </a:t>
            </a:r>
            <a:r>
              <a:rPr kumimoji="1" lang="en-US" altLang="ja-JP" sz="2000" dirty="0" smtClean="0"/>
              <a:t>DNS </a:t>
            </a:r>
            <a:r>
              <a:rPr kumimoji="1" lang="ja-JP" altLang="en-US" sz="2000" dirty="0" smtClean="0"/>
              <a:t>インフラについて 補足 </a:t>
            </a:r>
            <a:r>
              <a:rPr kumimoji="1" lang="en-US" altLang="ja-JP" sz="2000" dirty="0" smtClean="0"/>
              <a:t>(HTML5 </a:t>
            </a:r>
            <a:r>
              <a:rPr kumimoji="1" lang="ja-JP" altLang="en-US" sz="2000" dirty="0" smtClean="0"/>
              <a:t>版 </a:t>
            </a:r>
            <a:r>
              <a:rPr kumimoji="1" lang="en-US" altLang="ja-JP" sz="2000" dirty="0" smtClean="0"/>
              <a:t>Web </a:t>
            </a:r>
            <a:r>
              <a:rPr kumimoji="1" lang="ja-JP" altLang="en-US" sz="2000" dirty="0" smtClean="0"/>
              <a:t>クライアントを使用しない場合でもワイルドカード </a:t>
            </a:r>
            <a:r>
              <a:rPr kumimoji="1" lang="en-US" altLang="ja-JP" sz="2000" dirty="0" smtClean="0"/>
              <a:t>DNS </a:t>
            </a:r>
            <a:r>
              <a:rPr kumimoji="1" lang="ja-JP" altLang="en-US" sz="2000" dirty="0" smtClean="0"/>
              <a:t>インフラは必要である</a:t>
            </a:r>
            <a:r>
              <a:rPr kumimoji="1" lang="en-US" altLang="ja-JP" sz="2000" dirty="0" smtClean="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smtClean="0"/>
              <a:t>背景</a:t>
            </a:r>
            <a:endParaRPr kumimoji="1" lang="en-US" altLang="ja-JP" sz="1800" dirty="0" smtClean="0"/>
          </a:p>
          <a:p>
            <a:pPr lvl="1"/>
            <a:r>
              <a:rPr kumimoji="1" lang="ja-JP" altLang="en-US" sz="1400" dirty="0" smtClean="0"/>
              <a:t>シン・テレワークシステム クライアントアプリは、</a:t>
            </a:r>
            <a:r>
              <a:rPr kumimoji="1" lang="en-US" altLang="ja-JP" sz="1400" dirty="0" err="1" smtClean="0"/>
              <a:t>mstsc</a:t>
            </a:r>
            <a:r>
              <a:rPr kumimoji="1" lang="en-US" altLang="ja-JP" sz="1400" dirty="0" smtClean="0"/>
              <a:t> </a:t>
            </a:r>
            <a:r>
              <a:rPr kumimoji="1" lang="ja-JP" altLang="en-US" sz="1400" dirty="0" smtClean="0"/>
              <a:t>等のリモートデスクトップクライアントプロセスを内部的に呼び出し、その際の接続先を、同クライアントアプリが一時的に開設する、</a:t>
            </a:r>
            <a:r>
              <a:rPr kumimoji="1" lang="en-US" altLang="ja-JP" sz="1400" dirty="0" smtClean="0"/>
              <a:t>localhost </a:t>
            </a:r>
            <a:r>
              <a:rPr kumimoji="1" lang="ja-JP" altLang="en-US" sz="1400" dirty="0" smtClean="0"/>
              <a:t>からの接続のみを受付ける </a:t>
            </a:r>
            <a:r>
              <a:rPr kumimoji="1" lang="en-US" altLang="ja-JP" sz="1400" dirty="0" smtClean="0"/>
              <a:t>TCP </a:t>
            </a:r>
            <a:r>
              <a:rPr kumimoji="1" lang="ja-JP" altLang="en-US" sz="1400" dirty="0" smtClean="0"/>
              <a:t>ポートフォワーダに設定する。</a:t>
            </a:r>
            <a:endParaRPr kumimoji="1" lang="en-US" altLang="ja-JP" sz="1400" dirty="0" smtClean="0"/>
          </a:p>
          <a:p>
            <a:pPr lvl="1"/>
            <a:r>
              <a:rPr kumimoji="1" lang="ja-JP" altLang="en-US" sz="1400" dirty="0" smtClean="0"/>
              <a:t>この際、これらの被呼び出しプロセスの接続先表示名をフレンドリ文字列 </a:t>
            </a:r>
            <a:r>
              <a:rPr kumimoji="1" lang="en-US" altLang="ja-JP" sz="1400" dirty="0" smtClean="0"/>
              <a:t>(</a:t>
            </a:r>
            <a:r>
              <a:rPr kumimoji="1" lang="ja-JP" altLang="en-US" sz="1400" dirty="0" smtClean="0"/>
              <a:t>ユーザーにとって親しみやすい文字列であるという意味</a:t>
            </a:r>
            <a:r>
              <a:rPr kumimoji="1" lang="en-US" altLang="ja-JP" sz="1400" dirty="0" smtClean="0"/>
              <a:t>) </a:t>
            </a:r>
            <a:r>
              <a:rPr kumimoji="1" lang="ja-JP" altLang="en-US" sz="1400" dirty="0" smtClean="0"/>
              <a:t>とするため、以下の工夫を実施している。</a:t>
            </a:r>
            <a:endParaRPr kumimoji="1" lang="en-US" altLang="ja-JP" sz="1400" dirty="0" smtClean="0"/>
          </a:p>
          <a:p>
            <a:pPr lvl="2"/>
            <a:r>
              <a:rPr kumimoji="1" lang="ja-JP" altLang="en-US" sz="1200" dirty="0" smtClean="0"/>
              <a:t>接続先を </a:t>
            </a:r>
            <a:r>
              <a:rPr kumimoji="1" lang="en-US" altLang="ja-JP" sz="1200" dirty="0" smtClean="0"/>
              <a:t>"127.0.0.1" </a:t>
            </a:r>
            <a:r>
              <a:rPr kumimoji="1" lang="ja-JP" altLang="en-US" sz="1200" dirty="0" smtClean="0"/>
              <a:t>または </a:t>
            </a:r>
            <a:r>
              <a:rPr kumimoji="1" lang="en-US" altLang="ja-JP" sz="1200" dirty="0" smtClean="0"/>
              <a:t>"[::1]" </a:t>
            </a:r>
            <a:r>
              <a:rPr kumimoji="1" lang="ja-JP" altLang="en-US" sz="1200" dirty="0" smtClean="0"/>
              <a:t>の </a:t>
            </a:r>
            <a:r>
              <a:rPr kumimoji="1" lang="en-US" altLang="ja-JP" sz="1200" dirty="0" smtClean="0"/>
              <a:t>localhost </a:t>
            </a:r>
            <a:r>
              <a:rPr kumimoji="1" lang="ja-JP" altLang="en-US" sz="1200" dirty="0" smtClean="0"/>
              <a:t>を意味する </a:t>
            </a:r>
            <a:r>
              <a:rPr kumimoji="1" lang="en-US" altLang="ja-JP" sz="1200" dirty="0" smtClean="0"/>
              <a:t>IP </a:t>
            </a:r>
            <a:r>
              <a:rPr kumimoji="1" lang="ja-JP" altLang="en-US" sz="1200" dirty="0" smtClean="0"/>
              <a:t>アドレスで指定する代わりに、例えばコンピュータ </a:t>
            </a:r>
            <a:r>
              <a:rPr kumimoji="1" lang="en-US" altLang="ja-JP" sz="1200" dirty="0" smtClean="0"/>
              <a:t>ID </a:t>
            </a:r>
            <a:r>
              <a:rPr kumimoji="1" lang="ja-JP" altLang="en-US" sz="1200" dirty="0" smtClean="0"/>
              <a:t>が </a:t>
            </a:r>
            <a:r>
              <a:rPr kumimoji="1" lang="en-US" altLang="ja-JP" sz="1200" dirty="0" err="1" smtClean="0"/>
              <a:t>abc</a:t>
            </a:r>
            <a:r>
              <a:rPr kumimoji="1" lang="en-US" altLang="ja-JP" sz="1200" dirty="0" smtClean="0"/>
              <a:t> </a:t>
            </a:r>
            <a:r>
              <a:rPr kumimoji="1" lang="ja-JP" altLang="en-US" sz="1200" dirty="0" smtClean="0"/>
              <a:t>の場合、</a:t>
            </a:r>
            <a:r>
              <a:rPr kumimoji="1" lang="en-US" altLang="ja-JP" sz="1200" dirty="0" smtClean="0"/>
              <a:t>"abc.secure.ipantt.net" </a:t>
            </a:r>
            <a:r>
              <a:rPr kumimoji="1" lang="ja-JP" altLang="en-US" sz="1200" dirty="0" smtClean="0"/>
              <a:t>または </a:t>
            </a:r>
            <a:r>
              <a:rPr kumimoji="1" lang="en-US" altLang="ja-JP" sz="1200" dirty="0" smtClean="0"/>
              <a:t>"abc.secure6.ipantt.net" </a:t>
            </a:r>
            <a:r>
              <a:rPr kumimoji="1" lang="ja-JP" altLang="en-US" sz="1200" dirty="0" smtClean="0"/>
              <a:t>という </a:t>
            </a:r>
            <a:r>
              <a:rPr kumimoji="1" lang="en-US" altLang="ja-JP" sz="1200" dirty="0" smtClean="0"/>
              <a:t>FQDN DNS </a:t>
            </a:r>
            <a:r>
              <a:rPr kumimoji="1" lang="ja-JP" altLang="en-US" sz="1200" dirty="0" smtClean="0"/>
              <a:t>を指定する。これらの </a:t>
            </a:r>
            <a:r>
              <a:rPr kumimoji="1" lang="en-US" altLang="ja-JP" sz="1200" dirty="0" smtClean="0"/>
              <a:t>FQDN DNS </a:t>
            </a:r>
            <a:r>
              <a:rPr kumimoji="1" lang="ja-JP" altLang="en-US" sz="1200" dirty="0" smtClean="0"/>
              <a:t>が</a:t>
            </a:r>
            <a:r>
              <a:rPr lang="en-US" altLang="ja-JP" sz="1200" dirty="0" smtClean="0"/>
              <a:t> </a:t>
            </a:r>
            <a:r>
              <a:rPr lang="en-US" altLang="ja-JP" sz="1200" dirty="0"/>
              <a:t>"127.0.0.1" </a:t>
            </a:r>
            <a:r>
              <a:rPr lang="ja-JP" altLang="en-US" sz="1200" dirty="0"/>
              <a:t>または </a:t>
            </a:r>
            <a:r>
              <a:rPr lang="en-US" altLang="ja-JP" sz="1200" dirty="0"/>
              <a:t>"[::1</a:t>
            </a:r>
            <a:r>
              <a:rPr lang="en-US" altLang="ja-JP" sz="1200" dirty="0" smtClean="0"/>
              <a:t>]"</a:t>
            </a:r>
            <a:r>
              <a:rPr lang="ja-JP" altLang="en-US" sz="1200" dirty="0" smtClean="0"/>
              <a:t> に関連付けられているならば、これらの </a:t>
            </a:r>
            <a:r>
              <a:rPr lang="en-US" altLang="ja-JP" sz="1200" dirty="0" smtClean="0"/>
              <a:t>FQDN DNS </a:t>
            </a:r>
            <a:r>
              <a:rPr lang="ja-JP" altLang="en-US" sz="1200" dirty="0" smtClean="0"/>
              <a:t>が使用される。一方、これらの </a:t>
            </a:r>
            <a:r>
              <a:rPr lang="en-US" altLang="ja-JP" sz="1200" dirty="0" smtClean="0"/>
              <a:t>FQDN DNS </a:t>
            </a:r>
            <a:r>
              <a:rPr lang="ja-JP" altLang="en-US" sz="1200" dirty="0" smtClean="0"/>
              <a:t>に対する </a:t>
            </a:r>
            <a:r>
              <a:rPr lang="en-US" altLang="ja-JP" sz="1200" dirty="0" smtClean="0"/>
              <a:t>DNS </a:t>
            </a:r>
            <a:r>
              <a:rPr lang="ja-JP" altLang="en-US" sz="1200" dirty="0" smtClean="0"/>
              <a:t>クエリの結果、異なる </a:t>
            </a:r>
            <a:r>
              <a:rPr lang="en-US" altLang="ja-JP" sz="1200" dirty="0" smtClean="0"/>
              <a:t>IP </a:t>
            </a:r>
            <a:r>
              <a:rPr lang="ja-JP" altLang="en-US" sz="1200" dirty="0" smtClean="0"/>
              <a:t>アドレスが応答されたり、応答がなかったりした場合は、</a:t>
            </a:r>
            <a:r>
              <a:rPr lang="en-US" altLang="ja-JP" sz="1200" dirty="0"/>
              <a:t> "127.0.0.1" </a:t>
            </a:r>
            <a:r>
              <a:rPr lang="ja-JP" altLang="en-US" sz="1200" dirty="0"/>
              <a:t>または </a:t>
            </a:r>
            <a:r>
              <a:rPr lang="en-US" altLang="ja-JP" sz="1200" dirty="0"/>
              <a:t>"[::1</a:t>
            </a:r>
            <a:r>
              <a:rPr lang="en-US" altLang="ja-JP" sz="1200" dirty="0" smtClean="0"/>
              <a:t>]"</a:t>
            </a:r>
            <a:r>
              <a:rPr lang="ja-JP" altLang="en-US" sz="1200" dirty="0" smtClean="0"/>
              <a:t> という </a:t>
            </a:r>
            <a:r>
              <a:rPr lang="en-US" altLang="ja-JP" sz="1200" dirty="0" smtClean="0"/>
              <a:t>IP </a:t>
            </a:r>
            <a:r>
              <a:rPr lang="ja-JP" altLang="en-US" sz="1200" dirty="0" smtClean="0"/>
              <a:t>アドレスを直接指定する。</a:t>
            </a:r>
            <a:endParaRPr lang="en-US" altLang="ja-JP" sz="1200" dirty="0" smtClean="0"/>
          </a:p>
          <a:p>
            <a:pPr lvl="1"/>
            <a:r>
              <a:rPr kumimoji="1" lang="ja-JP" altLang="en-US" sz="1400" dirty="0" smtClean="0"/>
              <a:t>上記における </a:t>
            </a:r>
            <a:r>
              <a:rPr kumimoji="1" lang="en-US" altLang="ja-JP" sz="1400" dirty="0" smtClean="0"/>
              <a:t>"ipantt.net" </a:t>
            </a:r>
            <a:r>
              <a:rPr kumimoji="1" lang="ja-JP" altLang="en-US" sz="1400" dirty="0" smtClean="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smtClean="0"/>
              <a:t>DNS </a:t>
            </a:r>
            <a:r>
              <a:rPr kumimoji="1" lang="ja-JP" altLang="en-US" sz="1400" dirty="0" smtClean="0"/>
              <a:t>サーバーの運用も永続的である保証はない。将来、</a:t>
            </a:r>
            <a:r>
              <a:rPr kumimoji="1" lang="en-US" altLang="ja-JP" sz="1400" dirty="0" smtClean="0"/>
              <a:t>"ipantt.net" </a:t>
            </a:r>
            <a:r>
              <a:rPr kumimoji="1" lang="ja-JP" altLang="en-US" sz="1400" dirty="0" smtClean="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a:t>
            </a:r>
            <a:r>
              <a:rPr lang="ja-JP" altLang="en-US" sz="1400" dirty="0" smtClean="0"/>
              <a:t>呼び出す際、</a:t>
            </a:r>
            <a:r>
              <a:rPr kumimoji="1" lang="ja-JP" altLang="en-US" sz="1400" dirty="0" smtClean="0"/>
              <a:t>安全のため、代わりに </a:t>
            </a:r>
            <a:r>
              <a:rPr lang="en-US" altLang="ja-JP" sz="1400" dirty="0"/>
              <a:t>"127.0.0.1" </a:t>
            </a:r>
            <a:r>
              <a:rPr lang="ja-JP" altLang="en-US" sz="1400" dirty="0"/>
              <a:t>または </a:t>
            </a:r>
            <a:r>
              <a:rPr lang="en-US" altLang="ja-JP" sz="1400" dirty="0"/>
              <a:t>"[::1]"</a:t>
            </a:r>
            <a:r>
              <a:rPr lang="ja-JP" altLang="en-US" sz="1400" dirty="0"/>
              <a:t> </a:t>
            </a:r>
            <a:r>
              <a:rPr lang="ja-JP" altLang="en-US" sz="1400" dirty="0" smtClean="0"/>
              <a:t>を指定するようになる。</a:t>
            </a:r>
            <a:endParaRPr lang="en-US" altLang="ja-JP" sz="1400" dirty="0" smtClean="0"/>
          </a:p>
          <a:p>
            <a:r>
              <a:rPr kumimoji="1" lang="ja-JP" altLang="en-US" sz="1800" dirty="0" smtClean="0"/>
              <a:t>推奨事項</a:t>
            </a:r>
            <a:endParaRPr kumimoji="1" lang="en-US" altLang="ja-JP" sz="1800" dirty="0" smtClean="0"/>
          </a:p>
          <a:p>
            <a:pPr lvl="1"/>
            <a:r>
              <a:rPr kumimoji="1" lang="ja-JP" altLang="en-US" sz="1400" dirty="0" smtClean="0"/>
              <a:t>上記の問題を避け、安定した稼働を実現するためには、システム構築者は、自らの責任と権限で永続的に運用することができるドメインを用いて、上記の </a:t>
            </a:r>
            <a:r>
              <a:rPr lang="en-US" altLang="ja-JP" sz="1400" dirty="0" smtClean="0"/>
              <a:t>"*.</a:t>
            </a:r>
            <a:r>
              <a:rPr lang="en-US" altLang="ja-JP" sz="1400" dirty="0"/>
              <a:t>secure.ipantt.net" </a:t>
            </a:r>
            <a:r>
              <a:rPr lang="ja-JP" altLang="en-US" sz="1400" dirty="0"/>
              <a:t>または </a:t>
            </a:r>
            <a:r>
              <a:rPr lang="en-US" altLang="ja-JP" sz="1400" dirty="0" smtClean="0"/>
              <a:t>"*.</a:t>
            </a:r>
            <a:r>
              <a:rPr lang="en-US" altLang="ja-JP" sz="1400" dirty="0"/>
              <a:t>secure6.ipantt.net</a:t>
            </a:r>
            <a:r>
              <a:rPr lang="en-US" altLang="ja-JP" sz="1400" dirty="0" smtClean="0"/>
              <a:t>"</a:t>
            </a:r>
            <a:r>
              <a:rPr lang="ja-JP" altLang="en-US" sz="1400" dirty="0" smtClean="0"/>
              <a:t> に相当する独自の </a:t>
            </a:r>
            <a:r>
              <a:rPr lang="en-US" altLang="ja-JP" sz="1400" dirty="0" smtClean="0"/>
              <a:t>DNS </a:t>
            </a:r>
            <a:r>
              <a:rPr lang="ja-JP" altLang="en-US" sz="1400" dirty="0" smtClean="0"/>
              <a:t>サーバーを運用する必要がある。</a:t>
            </a:r>
            <a:endParaRPr lang="en-US" altLang="ja-JP" sz="1400" dirty="0" smtClean="0"/>
          </a:p>
          <a:p>
            <a:pPr lvl="1"/>
            <a:r>
              <a:rPr kumimoji="1" lang="ja-JP" altLang="en-US" sz="1400" dirty="0" smtClean="0"/>
              <a:t>具体的には、</a:t>
            </a:r>
            <a:r>
              <a:rPr lang="en-US" altLang="ja-JP" sz="1400" dirty="0" smtClean="0"/>
              <a:t>"*.secure.&lt;</a:t>
            </a:r>
            <a:r>
              <a:rPr lang="ja-JP" altLang="en-US" sz="1400" dirty="0" smtClean="0"/>
              <a:t>独自のドメインまたはサブドメイン</a:t>
            </a:r>
            <a:r>
              <a:rPr lang="en-US" altLang="ja-JP" sz="1400" dirty="0" smtClean="0"/>
              <a:t>&gt;" </a:t>
            </a:r>
            <a:r>
              <a:rPr lang="ja-JP" altLang="en-US" sz="1400" dirty="0" smtClean="0"/>
              <a:t>と </a:t>
            </a:r>
            <a:r>
              <a:rPr lang="en-US" altLang="ja-JP" sz="1400" dirty="0" smtClean="0"/>
              <a:t>"*.secure6.&lt;</a:t>
            </a:r>
            <a:r>
              <a:rPr lang="ja-JP" altLang="en-US" sz="1400" dirty="0"/>
              <a:t>独自のドメインまたはサブドメイン</a:t>
            </a:r>
            <a:r>
              <a:rPr lang="en-US" altLang="ja-JP" sz="1400" dirty="0"/>
              <a:t>&gt;" </a:t>
            </a:r>
            <a:r>
              <a:rPr lang="en-US" altLang="ja-JP" sz="1400" dirty="0" smtClean="0"/>
              <a:t> </a:t>
            </a:r>
            <a:r>
              <a:rPr lang="ja-JP" altLang="en-US" sz="1400" dirty="0" smtClean="0"/>
              <a:t>というワイルドカード </a:t>
            </a:r>
            <a:r>
              <a:rPr lang="en-US" altLang="ja-JP" sz="1400" dirty="0" smtClean="0"/>
              <a:t>DNS </a:t>
            </a:r>
            <a:r>
              <a:rPr lang="ja-JP" altLang="en-US" sz="1400" dirty="0" smtClean="0"/>
              <a:t>レコードを用意する。</a:t>
            </a:r>
            <a:r>
              <a:rPr lang="en-US" altLang="ja-JP" sz="1400" dirty="0" smtClean="0"/>
              <a:t>"</a:t>
            </a:r>
            <a:r>
              <a:rPr lang="en-US" altLang="ja-JP" sz="1400" dirty="0"/>
              <a:t>&lt;</a:t>
            </a:r>
            <a:r>
              <a:rPr lang="ja-JP" altLang="en-US" sz="1400" dirty="0"/>
              <a:t>独自のドメインまたはサブドメイン</a:t>
            </a:r>
            <a:r>
              <a:rPr lang="en-US" altLang="ja-JP" sz="1400" dirty="0" smtClean="0"/>
              <a:t>&gt;" </a:t>
            </a:r>
            <a:r>
              <a:rPr lang="ja-JP" altLang="en-US" sz="1400" dirty="0" smtClean="0"/>
              <a:t>の部分は、すでに組織が有しているドメイン名のサブドメインと </a:t>
            </a:r>
            <a:r>
              <a:rPr lang="en-US" altLang="ja-JP" sz="1400" dirty="0" smtClean="0"/>
              <a:t>DNS </a:t>
            </a:r>
            <a:r>
              <a:rPr lang="ja-JP" altLang="en-US" sz="1400" dirty="0" smtClean="0"/>
              <a:t>サーバーを利用できるので、運営・維持コストはほぼ </a:t>
            </a:r>
            <a:r>
              <a:rPr lang="en-US" altLang="ja-JP" sz="1400" dirty="0" smtClean="0"/>
              <a:t>0 </a:t>
            </a:r>
            <a:r>
              <a:rPr lang="ja-JP" altLang="en-US" sz="1400" dirty="0" smtClean="0"/>
              <a:t>円に近い。新たにドメインを取得する必要も、新たに </a:t>
            </a:r>
            <a:r>
              <a:rPr lang="en-US" altLang="ja-JP" sz="1400" dirty="0" smtClean="0"/>
              <a:t>DNS </a:t>
            </a:r>
            <a:r>
              <a:rPr lang="ja-JP" altLang="en-US" sz="1400" dirty="0" smtClean="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IPv4 A </a:t>
            </a:r>
            <a:r>
              <a:rPr kumimoji="1" lang="ja-JP" altLang="en-US" sz="1400" dirty="0" smtClean="0"/>
              <a:t>レコードのみを登録し、「</a:t>
            </a:r>
            <a:r>
              <a:rPr kumimoji="1" lang="en-US" altLang="ja-JP" sz="1400" dirty="0" smtClean="0"/>
              <a:t>127.0.0.1</a:t>
            </a:r>
            <a:r>
              <a:rPr kumimoji="1" lang="ja-JP" altLang="en-US" sz="1400" dirty="0" smtClean="0"/>
              <a:t>」が常に返るようにする。</a:t>
            </a:r>
          </a:p>
          <a:p>
            <a:pPr lvl="1"/>
            <a:r>
              <a:rPr lang="en-US" altLang="ja-JP" sz="1400" dirty="0"/>
              <a:t>"*.secure6.&lt;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IPv6 AAAA </a:t>
            </a:r>
            <a:r>
              <a:rPr kumimoji="1" lang="ja-JP" altLang="en-US" sz="1400" dirty="0" smtClean="0"/>
              <a:t>レコードのみを登録し、「</a:t>
            </a:r>
            <a:r>
              <a:rPr kumimoji="1" lang="en-US" altLang="ja-JP" sz="1400" dirty="0" smtClean="0"/>
              <a:t>::1</a:t>
            </a:r>
            <a:r>
              <a:rPr kumimoji="1" lang="ja-JP" altLang="en-US" sz="1400" dirty="0" smtClean="0"/>
              <a:t>」が常に返るようにする。</a:t>
            </a:r>
            <a:endParaRPr lang="en-US" altLang="ja-JP" sz="1800" dirty="0" smtClean="0"/>
          </a:p>
          <a:p>
            <a:pPr lvl="1"/>
            <a:r>
              <a:rPr lang="ja-JP" altLang="en-US" sz="1400" dirty="0" smtClean="0"/>
              <a:t>シン・テレワークシステムのアプリをビルドする際に、「</a:t>
            </a:r>
            <a:r>
              <a:rPr lang="en-US" altLang="ja-JP" sz="1400" dirty="0" smtClean="0"/>
              <a:t>IPA-DN-</a:t>
            </a:r>
            <a:r>
              <a:rPr lang="en-US" altLang="ja-JP" sz="1400" dirty="0" err="1" smtClean="0"/>
              <a:t>ThinApps</a:t>
            </a:r>
            <a:r>
              <a:rPr lang="en-US" altLang="ja-JP" sz="1400" dirty="0" smtClean="0"/>
              <a:t>-Private/</a:t>
            </a:r>
            <a:r>
              <a:rPr lang="en-US" altLang="ja-JP" sz="1400" dirty="0" err="1" smtClean="0"/>
              <a:t>src</a:t>
            </a:r>
            <a:r>
              <a:rPr lang="en-US" altLang="ja-JP" sz="1400" dirty="0" smtClean="0"/>
              <a:t>/</a:t>
            </a:r>
            <a:r>
              <a:rPr lang="en-US" altLang="ja-JP" sz="1400" dirty="0" err="1" smtClean="0"/>
              <a:t>Vars</a:t>
            </a:r>
            <a:r>
              <a:rPr lang="en-US" altLang="ja-JP" sz="1400" dirty="0" smtClean="0"/>
              <a:t>/</a:t>
            </a:r>
            <a:r>
              <a:rPr lang="en-US" altLang="ja-JP" sz="1400" dirty="0" err="1" smtClean="0"/>
              <a:t>Vars.h</a:t>
            </a:r>
            <a:r>
              <a:rPr lang="ja-JP" altLang="en-US" sz="1400" dirty="0" smtClean="0"/>
              <a:t>」の注意書きに従い、「</a:t>
            </a:r>
            <a:r>
              <a:rPr lang="en-US" altLang="ja-JP" sz="1400" dirty="0" smtClean="0"/>
              <a:t>DESK_LOCALHOST_DUMMY_FQDN</a:t>
            </a:r>
            <a:r>
              <a:rPr lang="ja-JP" altLang="en-US" sz="1400" dirty="0" smtClean="0"/>
              <a:t>」および「</a:t>
            </a:r>
            <a:r>
              <a:rPr lang="en-US" altLang="ja-JP" sz="1400" dirty="0" smtClean="0"/>
              <a:t>DESK_LOCALHOST_DUMMY_FQDN_V6</a:t>
            </a:r>
            <a:r>
              <a:rPr lang="ja-JP" altLang="en-US" sz="1400" dirty="0" smtClean="0"/>
              <a:t>」の内容を変更する。</a:t>
            </a:r>
          </a:p>
          <a:p>
            <a:pPr lvl="1"/>
            <a:r>
              <a:rPr kumimoji="1" lang="ja-JP" altLang="en-US" sz="1400" dirty="0" smtClean="0"/>
              <a:t>上記が完了すれば、シン・テレワークシステム クライアントアプリはもはや </a:t>
            </a:r>
            <a:r>
              <a:rPr kumimoji="1" lang="en-US" altLang="ja-JP" sz="1400" dirty="0" smtClean="0"/>
              <a:t>"ipa</a:t>
            </a:r>
            <a:r>
              <a:rPr lang="en-US" altLang="ja-JP" sz="1400" dirty="0" smtClean="0"/>
              <a:t>ntt.net" (</a:t>
            </a:r>
            <a:r>
              <a:rPr lang="ja-JP" altLang="en-US" sz="1400" dirty="0" smtClean="0"/>
              <a:t>サンプルドメイン</a:t>
            </a:r>
            <a:r>
              <a:rPr lang="en-US" altLang="ja-JP" sz="1400" dirty="0" smtClean="0"/>
              <a:t>) </a:t>
            </a:r>
            <a:r>
              <a:rPr lang="ja-JP" altLang="en-US" sz="1400" dirty="0" err="1" smtClean="0"/>
              <a:t>に依</a:t>
            </a:r>
            <a:r>
              <a:rPr lang="ja-JP" altLang="en-US" sz="1400" dirty="0" smtClean="0"/>
              <a:t>存することはなくなる。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9-16. Loopback </a:t>
            </a:r>
            <a:r>
              <a:rPr lang="ja-JP" altLang="en-US" sz="2400" dirty="0" smtClean="0"/>
              <a:t>アドレス </a:t>
            </a:r>
            <a:r>
              <a:rPr lang="en-US" altLang="ja-JP" sz="2400" dirty="0" smtClean="0"/>
              <a:t>(127.0.0.1 </a:t>
            </a:r>
            <a:r>
              <a:rPr lang="ja-JP" altLang="en-US" sz="2400" dirty="0" smtClean="0"/>
              <a:t>または </a:t>
            </a:r>
            <a:r>
              <a:rPr lang="en-US" altLang="ja-JP" sz="2400" dirty="0" smtClean="0"/>
              <a:t>::1) </a:t>
            </a:r>
            <a:r>
              <a:rPr lang="ja-JP" altLang="en-US" sz="2400" dirty="0" smtClean="0"/>
              <a:t>を返すサンプル </a:t>
            </a:r>
            <a:r>
              <a:rPr lang="en-US" altLang="ja-JP" sz="2400" dirty="0" smtClean="0"/>
              <a:t>DNS FQDN </a:t>
            </a:r>
            <a:r>
              <a:rPr lang="ja-JP" altLang="en-US" sz="2400" dirty="0" smtClean="0"/>
              <a:t>である </a:t>
            </a:r>
            <a:r>
              <a:rPr lang="en-US" altLang="ja-JP" sz="2400" dirty="0" smtClean="0"/>
              <a:t>"*.secure.ipantt.net" </a:t>
            </a:r>
            <a:r>
              <a:rPr lang="ja-JP" altLang="en-US" sz="2400" dirty="0" smtClean="0"/>
              <a:t>および </a:t>
            </a:r>
            <a:r>
              <a:rPr lang="en-US" altLang="ja-JP" sz="2400" dirty="0" smtClean="0"/>
              <a:t>"*.secure6.ipantt.net" </a:t>
            </a:r>
            <a:r>
              <a:rPr lang="ja-JP" altLang="en-US" sz="2400" dirty="0" smtClean="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60"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beta8preview6</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beta8preview6</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beta8preview6</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ja-JP" altLang="en-US" sz="2400" dirty="0" smtClean="0"/>
              <a:t>の使い方。</a:t>
            </a:r>
            <a:r>
              <a:rPr kumimoji="1" lang="en-US" altLang="ja-JP" sz="2400" dirty="0" smtClean="0"/>
              <a:t>(</a:t>
            </a:r>
            <a:r>
              <a:rPr kumimoji="1" lang="ja-JP" altLang="en-US" sz="2400" dirty="0" smtClean="0"/>
              <a:t>本マニュアルの例のとおり </a:t>
            </a:r>
            <a:r>
              <a:rPr kumimoji="1" lang="en-US" altLang="ja-JP" sz="2400" dirty="0" smtClean="0"/>
              <a:t>AWS </a:t>
            </a:r>
            <a:r>
              <a:rPr kumimoji="1" lang="ja-JP" altLang="en-US" sz="2400" dirty="0" smtClean="0"/>
              <a:t>を利用してシステムを構築してみる場合</a:t>
            </a:r>
            <a:r>
              <a:rPr kumimoji="1" lang="en-US" altLang="ja-JP" sz="2400" dirty="0" smtClean="0"/>
              <a:t>)</a:t>
            </a:r>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3B-2.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beta8preview6</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smtClean="0"/>
              <a:t>コマンドプロンプト</a:t>
            </a:r>
            <a:r>
              <a:rPr kumimoji="1" lang="ja-JP" altLang="en-US" sz="1600" dirty="0" smtClean="0"/>
              <a:t>で上記のようにテスト実行を開始した状態で、手元の端末等、インターネットに接続された任意の端末で、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beta8preview6</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a:t>
            </a:r>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10734</TotalTime>
  <Words>66503</Words>
  <Application>Microsoft Office PowerPoint</Application>
  <PresentationFormat>ワイド画面</PresentationFormat>
  <Paragraphs>3477</Paragraphs>
  <Slides>272</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272</vt:i4>
      </vt:variant>
    </vt:vector>
  </HeadingPairs>
  <TitlesOfParts>
    <vt:vector size="284"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4053</cp:revision>
  <dcterms:created xsi:type="dcterms:W3CDTF">2017-10-22T02:50:05Z</dcterms:created>
  <dcterms:modified xsi:type="dcterms:W3CDTF">2021-10-26T20:06:31Z</dcterms:modified>
</cp:coreProperties>
</file>